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10" y="-14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7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2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6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6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5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1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9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4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7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6A4C-65F9-4BE5-A152-76AC82FDCC30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9141-2671-4845-B23C-F1198BAF3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51315"/>
              </p:ext>
            </p:extLst>
          </p:nvPr>
        </p:nvGraphicFramePr>
        <p:xfrm>
          <a:off x="252665" y="-2"/>
          <a:ext cx="14557617" cy="35532261"/>
        </p:xfrm>
        <a:graphic>
          <a:graphicData uri="http://schemas.openxmlformats.org/drawingml/2006/table">
            <a:tbl>
              <a:tblPr firstRow="1" bandRow="1"/>
              <a:tblGrid>
                <a:gridCol w="1198565">
                  <a:extLst>
                    <a:ext uri="{9D8B030D-6E8A-4147-A177-3AD203B41FA5}">
                      <a16:colId xmlns:a16="http://schemas.microsoft.com/office/drawing/2014/main" val="1717866932"/>
                    </a:ext>
                  </a:extLst>
                </a:gridCol>
                <a:gridCol w="1286072">
                  <a:extLst>
                    <a:ext uri="{9D8B030D-6E8A-4147-A177-3AD203B41FA5}">
                      <a16:colId xmlns:a16="http://schemas.microsoft.com/office/drawing/2014/main" val="3691866202"/>
                    </a:ext>
                  </a:extLst>
                </a:gridCol>
                <a:gridCol w="2014580">
                  <a:extLst>
                    <a:ext uri="{9D8B030D-6E8A-4147-A177-3AD203B41FA5}">
                      <a16:colId xmlns:a16="http://schemas.microsoft.com/office/drawing/2014/main" val="1556342540"/>
                    </a:ext>
                  </a:extLst>
                </a:gridCol>
                <a:gridCol w="959370">
                  <a:extLst>
                    <a:ext uri="{9D8B030D-6E8A-4147-A177-3AD203B41FA5}">
                      <a16:colId xmlns:a16="http://schemas.microsoft.com/office/drawing/2014/main" val="3117428676"/>
                    </a:ext>
                  </a:extLst>
                </a:gridCol>
                <a:gridCol w="1344868">
                  <a:extLst>
                    <a:ext uri="{9D8B030D-6E8A-4147-A177-3AD203B41FA5}">
                      <a16:colId xmlns:a16="http://schemas.microsoft.com/office/drawing/2014/main" val="3212180816"/>
                    </a:ext>
                  </a:extLst>
                </a:gridCol>
                <a:gridCol w="1128510">
                  <a:extLst>
                    <a:ext uri="{9D8B030D-6E8A-4147-A177-3AD203B41FA5}">
                      <a16:colId xmlns:a16="http://schemas.microsoft.com/office/drawing/2014/main" val="425969644"/>
                    </a:ext>
                  </a:extLst>
                </a:gridCol>
                <a:gridCol w="1304144">
                  <a:extLst>
                    <a:ext uri="{9D8B030D-6E8A-4147-A177-3AD203B41FA5}">
                      <a16:colId xmlns:a16="http://schemas.microsoft.com/office/drawing/2014/main" val="3595658241"/>
                    </a:ext>
                  </a:extLst>
                </a:gridCol>
                <a:gridCol w="944380">
                  <a:extLst>
                    <a:ext uri="{9D8B030D-6E8A-4147-A177-3AD203B41FA5}">
                      <a16:colId xmlns:a16="http://schemas.microsoft.com/office/drawing/2014/main" val="3991390571"/>
                    </a:ext>
                  </a:extLst>
                </a:gridCol>
                <a:gridCol w="884420">
                  <a:extLst>
                    <a:ext uri="{9D8B030D-6E8A-4147-A177-3AD203B41FA5}">
                      <a16:colId xmlns:a16="http://schemas.microsoft.com/office/drawing/2014/main" val="353598333"/>
                    </a:ext>
                  </a:extLst>
                </a:gridCol>
                <a:gridCol w="794478">
                  <a:extLst>
                    <a:ext uri="{9D8B030D-6E8A-4147-A177-3AD203B41FA5}">
                      <a16:colId xmlns:a16="http://schemas.microsoft.com/office/drawing/2014/main" val="2102140052"/>
                    </a:ext>
                  </a:extLst>
                </a:gridCol>
                <a:gridCol w="809469">
                  <a:extLst>
                    <a:ext uri="{9D8B030D-6E8A-4147-A177-3AD203B41FA5}">
                      <a16:colId xmlns:a16="http://schemas.microsoft.com/office/drawing/2014/main" val="490350269"/>
                    </a:ext>
                  </a:extLst>
                </a:gridCol>
                <a:gridCol w="989351">
                  <a:extLst>
                    <a:ext uri="{9D8B030D-6E8A-4147-A177-3AD203B41FA5}">
                      <a16:colId xmlns:a16="http://schemas.microsoft.com/office/drawing/2014/main" val="2220938375"/>
                    </a:ext>
                  </a:extLst>
                </a:gridCol>
                <a:gridCol w="899410">
                  <a:extLst>
                    <a:ext uri="{9D8B030D-6E8A-4147-A177-3AD203B41FA5}">
                      <a16:colId xmlns:a16="http://schemas.microsoft.com/office/drawing/2014/main" val="1705627396"/>
                    </a:ext>
                  </a:extLst>
                </a:gridCol>
              </a:tblGrid>
              <a:tr h="2308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 of Unit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 B Spring 2: Exploration and Discovery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167209"/>
                  </a:ext>
                </a:extLst>
              </a:tr>
              <a:tr h="3102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 Intent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gain an understanding of the importance of exploration, discoveries and their impact on science, geography and world history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994598"/>
                  </a:ext>
                </a:extLst>
              </a:tr>
              <a:tr h="427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Beginning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English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u="non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Subject</a:t>
                      </a:r>
                      <a:r>
                        <a:rPr lang="en-GB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change</a:t>
                      </a:r>
                      <a:endParaRPr lang="en-GB" sz="1200" b="0" i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Maths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Science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History/Geography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Art/DT</a:t>
                      </a: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Computing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PSHE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Music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Spanish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Outdoor Learning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410097"/>
                  </a:ext>
                </a:extLst>
              </a:tr>
              <a:tr h="2990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1 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19.2.24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u="sng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Spellings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Guided</a:t>
                      </a: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Reading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Times Tables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Arithmetic Tests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Drusillas</a:t>
                      </a: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Trip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‘Who Cares’ Visit 22.2.24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JH Governor Visit and Observation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i="1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22.2.24</a:t>
                      </a:r>
                      <a:endParaRPr lang="en-GB" sz="1200" b="0" i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 plan and write a piece of writing on prophecy: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Hades and Hercules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 Beginning and Middle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Write and up-level beginning – setting the scene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Reference to checklists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recognise</a:t>
                      </a:r>
                      <a:r>
                        <a:rPr lang="en-GB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per cent symbol (%) and understand tat per cent relates to ‘number of parts per hundred’, and write percentages as a fraction with denominator 100, and as a decimal</a:t>
                      </a:r>
                      <a:endParaRPr lang="en-GB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recall and use equivalences</a:t>
                      </a: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between simple fractions, decimals and percentages, including in different contexts.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recognise that living things have changed over time and that fossils provide information about living things that inhabited the Earth millions of years ago</a:t>
                      </a:r>
                      <a:endParaRPr lang="en-GB" sz="12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LO: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understand the physical features of mountains, including Everest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i="1" kern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 atlases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Understand</a:t>
                      </a: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contour lines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Define a mountain range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 some famous mountain ranges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 physical features e.g. summit/icefall /glacier/valley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i="1" kern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understand the Romantic works of William Turner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how to explain the style of art used and how it has been influenced by a famous artist.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can understand what a specific artist is trying to achieve in any given situation.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can understand why art can be very abstract and what message the artist is trying to portray</a:t>
                      </a:r>
                      <a:endParaRPr lang="en-GB" sz="1200" i="1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1200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explain that formulas can be used to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produce calculated data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to understand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the media, including online experiences, can affect people’s wellbeing – their thoughts, feelings and actions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 understand why Jesus could be the fulfilment of these prophecies </a:t>
                      </a:r>
                      <a:endParaRPr lang="en-GB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Ukulele Course 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Notation, semibreves, triplets, dotted note, stave, ensemble, beat, unison, parts, bar, tempo, structure, pitch, timbre, dynamics, scale.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</a:t>
                      </a:r>
                      <a:r>
                        <a:rPr lang="en-GB" sz="1200" baseline="0" dirty="0" smtClean="0"/>
                        <a:t> t</a:t>
                      </a:r>
                      <a:r>
                        <a:rPr lang="en-GB" sz="1200" dirty="0" smtClean="0"/>
                        <a:t>o introduce the aim of the unit La </a:t>
                      </a:r>
                      <a:r>
                        <a:rPr lang="en-GB" sz="1200" dirty="0" err="1" smtClean="0"/>
                        <a:t>ropa</a:t>
                      </a:r>
                      <a:r>
                        <a:rPr lang="en-GB" sz="1200" dirty="0" smtClean="0"/>
                        <a:t> and to learn eleven new nouns and articles for items of clothing.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Dance – Anna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 use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movement, speed, direction and travel to build sequences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Netball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use throwing and catching in isolation and in combination.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74708"/>
                  </a:ext>
                </a:extLst>
              </a:tr>
              <a:tr h="28323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2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GB" sz="1200" b="1" i="0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26.2</a:t>
                      </a: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.24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Spellings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Guided Reading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Times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tables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 homework menu –</a:t>
                      </a:r>
                      <a:r>
                        <a:rPr lang="en-US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pieces due</a:t>
                      </a:r>
                      <a:endParaRPr lang="en-US" sz="1200" i="1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 plan and write a piece of writing on prophecy: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Hades and Hercules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 End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Write and up-level middle and end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Reference to checklists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solve problems which</a:t>
                      </a:r>
                      <a:r>
                        <a:rPr lang="en-GB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require knowing percentage and decimal equivalents, and those fractions with a denominator of a multiple of 10 or 25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solve problems involving the calculation of percentages (for example, of measures and such as 15% of 360) and the use of percentages for comparison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recognise that living things have changed over time and that fossils provide information about living things that inhabited the Earth millions of years ago</a:t>
                      </a:r>
                      <a:endParaRPr lang="en-GB" sz="12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LO: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understand the physical features of mountains, including Everest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 atlases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Understand</a:t>
                      </a: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contour lines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Define a mountain range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 some famous mountain ranges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 physical features e.g. summit/icefall /glacier/valley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LO:</a:t>
                      </a:r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smtClean="0"/>
                        <a:t>to sketch a design </a:t>
                      </a:r>
                      <a:r>
                        <a:rPr lang="en-GB" sz="1200" dirty="0" err="1" smtClean="0"/>
                        <a:t>tp</a:t>
                      </a:r>
                      <a:r>
                        <a:rPr lang="en-GB" sz="1200" baseline="0" smtClean="0"/>
                        <a:t> prepare to</a:t>
                      </a:r>
                      <a:r>
                        <a:rPr lang="en-GB" sz="1200" smtClean="0"/>
                        <a:t> add </a:t>
                      </a:r>
                      <a:r>
                        <a:rPr lang="en-GB" sz="1200" dirty="0" smtClean="0"/>
                        <a:t>to silk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en-GB" sz="1200" dirty="0" smtClean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how to</a:t>
                      </a:r>
                      <a:r>
                        <a:rPr lang="en-GB" sz="12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 by using marks and lines to produce texture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dirty="0" smtClean="0"/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apply formulas to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data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</a:t>
                      </a:r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understand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not everything should be shared online or social media and that there are rules about this, including the distribution of images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UNIT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</a:t>
                      </a: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understand how</a:t>
                      </a:r>
                      <a:r>
                        <a:rPr lang="en-GB" sz="1200" dirty="0" smtClean="0"/>
                        <a:t> Jewish objects show what’s important to some Jewish people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Ukulele Course 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Notation, semibreves, triplets, dotted note, stave, ensemble, beat, unison, parts, bar, tempo, structure, pitch, timbre, dynamics, scale.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LO:</a:t>
                      </a:r>
                      <a:r>
                        <a:rPr lang="en-GB" sz="1200" baseline="0" dirty="0" smtClean="0"/>
                        <a:t> t</a:t>
                      </a:r>
                      <a:r>
                        <a:rPr lang="en-GB" sz="1200" dirty="0" smtClean="0"/>
                        <a:t>o continue with introduction of the next ten items of clothing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Dance – Anna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 use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movement, speed, direction and travel to build sequences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Netball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use throwing and catching in isolation and in combination.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56985"/>
                  </a:ext>
                </a:extLst>
              </a:tr>
              <a:tr h="3675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3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4.3.24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Spellings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Guided Reading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Times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tables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Some SATs mocks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KS2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Dance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 at Providence Chapel</a:t>
                      </a:r>
                    </a:p>
                    <a:p>
                      <a:pPr marL="171450" lvl="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RB to see Art</a:t>
                      </a:r>
                    </a:p>
                    <a:p>
                      <a:pPr marL="171450" lvl="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JD to see Maths</a:t>
                      </a:r>
                      <a:endParaRPr lang="en-GB" sz="1200" i="0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World Book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GB" sz="1200" i="1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LO: to produce a commentary</a:t>
                      </a:r>
                      <a:r>
                        <a:rPr lang="en-GB" sz="1200" baseline="0" dirty="0" smtClean="0">
                          <a:effectLst/>
                        </a:rPr>
                        <a:t> based on David Attenborough – pupils to select from an animal they spotted/learnt about at </a:t>
                      </a:r>
                      <a:r>
                        <a:rPr lang="en-GB" sz="1200" baseline="0" dirty="0" err="1" smtClean="0">
                          <a:effectLst/>
                        </a:rPr>
                        <a:t>Drusillas</a:t>
                      </a: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</a:t>
                      </a: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 simple formulae.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Generate and describe linear number sequences.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 missing number problems algebraically.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pairs of numbers that satisfy an equation with two unknowns.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Enumerate possibilities of a combination of two variables.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 – recap FDP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recognise that living things produce offspring of the same kind, but normally offspring vary and are not identical to their parents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 compare and contrast the achievements of 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mountaineers other than Hillary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Research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Analyse</a:t>
                      </a:r>
                      <a:endParaRPr lang="en-US" sz="1200" i="1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Enquire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 and Name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Compare and contrast</a:t>
                      </a:r>
                      <a:endParaRPr lang="en-GB" sz="1200" i="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apply metallic</a:t>
                      </a:r>
                      <a:r>
                        <a:rPr lang="en-GB" sz="1200" baseline="0" dirty="0" smtClean="0"/>
                        <a:t> pens to silk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0" kern="1200" baseline="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how to organise line, tone, shape and colour to represent movement in figures and forms</a:t>
                      </a:r>
                      <a:endParaRPr lang="en-GB" sz="1200" i="1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create a spreadsheet to plan an event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recognise that mixed messages in the media exist (including about health, the news and different groups of people) and that these can influence opinions and decisions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know</a:t>
                      </a:r>
                      <a:r>
                        <a:rPr lang="en-GB" sz="1200" baseline="0" dirty="0" smtClean="0"/>
                        <a:t> w</a:t>
                      </a:r>
                      <a:r>
                        <a:rPr lang="en-GB" sz="1200" dirty="0" smtClean="0"/>
                        <a:t>hat goes on in a synagogue that relates to ‘study’, ‘gathering’ and ‘worship/prayer’?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 smtClean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Ukulele Course 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Notation, semibreves, triplets, dotted note, stave, ensemble, beat, unison, parts, bar, tempo, structure, pitch, timbre, dynamics, scale.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1200" dirty="0" smtClean="0"/>
                        <a:t>LO:</a:t>
                      </a:r>
                      <a:r>
                        <a:rPr lang="en-GB" sz="1200" baseline="0" dirty="0" smtClean="0"/>
                        <a:t> to </a:t>
                      </a:r>
                      <a:r>
                        <a:rPr lang="en-GB" sz="1200" dirty="0" smtClean="0"/>
                        <a:t>consolidate all the vocabulary for clothing and introduce the verb structure ‘I wear’ - </a:t>
                      </a:r>
                      <a:r>
                        <a:rPr lang="en-GB" sz="1200" dirty="0" err="1" smtClean="0"/>
                        <a:t>llevo</a:t>
                      </a:r>
                      <a:r>
                        <a:rPr lang="en-GB" sz="1200" dirty="0" smtClean="0"/>
                        <a:t>.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1200" dirty="0" smtClean="0"/>
                        <a:t>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Dance – Anna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rhythm and control to perform dance actions.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Netball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use throwing and catching in isolation and in combination.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18920"/>
                  </a:ext>
                </a:extLst>
              </a:tr>
              <a:tr h="2595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4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11.3.24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Spellings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Guided Reading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Times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tables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Class</a:t>
                      </a: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Museum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JP to see some Humanities lessons</a:t>
                      </a:r>
                      <a:endParaRPr lang="en-GB" sz="1200" i="1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LO: to produce a commentary</a:t>
                      </a:r>
                      <a:r>
                        <a:rPr lang="en-GB" sz="1200" baseline="0" dirty="0" smtClean="0">
                          <a:effectLst/>
                        </a:rPr>
                        <a:t> based on David Attenborough – pupils to select from an animal they spotted/learnt about at </a:t>
                      </a:r>
                      <a:r>
                        <a:rPr lang="en-GB" sz="1200" baseline="0" dirty="0" err="1" smtClean="0">
                          <a:effectLst/>
                        </a:rPr>
                        <a:t>Drusillas</a:t>
                      </a:r>
                      <a:endParaRPr lang="en-GB" sz="1200" baseline="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know</a:t>
                      </a:r>
                      <a:r>
                        <a:rPr lang="en-GB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angles are measured in degrees: estimate and compare acute, obtuse and reflex angles. Draw given angles, and measure them in degrees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identify angles at a point and one whole turn, angles at a point on a straight line and half a turn as well as other multiples of 90 degrees. </a:t>
                      </a:r>
                      <a:endParaRPr lang="en-GB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draw 2D shapes using given dimensions and angles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recognise angles where they meet at a point, are on a straight line, or are vertically opposite, and find missing angles. </a:t>
                      </a:r>
                      <a:endParaRPr lang="en-GB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recognise that living things produce offspring of the same kind, but normally offspring vary and are not identical to their parents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</a:t>
                      </a:r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produce a case study of the Brecon Beacons (in preparation for the residential in June 2024)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u="sng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skills: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</a:t>
                      </a: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locational knowledge including OS maps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Identifying places and landmarks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Mountains and waterfalls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culture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Language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Cuisine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affix</a:t>
                      </a:r>
                      <a:r>
                        <a:rPr lang="en-GB" sz="1200" baseline="0" dirty="0" smtClean="0"/>
                        <a:t> silk to a pot and paint as per the sketch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how to experiment by using marks and lines to produce texture</a:t>
                      </a:r>
                      <a:endParaRPr lang="en-GB" sz="1200" i="1" kern="1200" baseline="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 to choose suitable ways to present data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 how text and images can be manipulated or invented; strategies to recognise this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</a:t>
                      </a:r>
                      <a:r>
                        <a:rPr lang="en-GB" sz="1200" baseline="0" dirty="0" smtClean="0"/>
                        <a:t>: to understand how </a:t>
                      </a:r>
                      <a:r>
                        <a:rPr lang="en-GB" sz="1200" dirty="0" smtClean="0"/>
                        <a:t>synagogue worship focused around the Torah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Ukulele Course 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Notation, semibreves, triplets, dotted note, stave, ensemble, beat, unison, parts, bar, tempo, structure, pitch, timbre, dynamics, scale.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/>
                        <a:t>LO: t</a:t>
                      </a:r>
                      <a:r>
                        <a:rPr lang="en-GB" sz="1200" dirty="0" smtClean="0"/>
                        <a:t>o be able to fully conjugate the Spanish regular AR verb - </a:t>
                      </a:r>
                      <a:r>
                        <a:rPr lang="en-GB" sz="1200" dirty="0" err="1" smtClean="0"/>
                        <a:t>llevarsh</a:t>
                      </a:r>
                      <a:r>
                        <a:rPr lang="en-GB" sz="1200" dirty="0" smtClean="0"/>
                        <a:t>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Lacrosse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SM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Netball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use throwing and catching in isolation and in combination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play competitive games and apply basic principles suitable for attacking and defending.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233916"/>
                  </a:ext>
                </a:extLst>
              </a:tr>
              <a:tr h="2168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18.3.24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Spellings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Guided Reading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Times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tables</a:t>
                      </a:r>
                      <a:endParaRPr lang="en-GB" sz="120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Evenings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JP to see some Humanities lessons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  <a:defRPr/>
                      </a:pPr>
                      <a:r>
                        <a:rPr lang="en-GB" sz="12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Formal mocks</a:t>
                      </a:r>
                      <a:endParaRPr lang="en-GB" sz="1200" i="1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en-GB" sz="1200" i="1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and write a 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entry for Darwin’s discoveries on the Galapagos Islands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LO: to identify 3D</a:t>
                      </a:r>
                      <a:r>
                        <a:rPr lang="en-GB" sz="1200" baseline="0" dirty="0" smtClean="0"/>
                        <a:t> shapes, including cubes and other cuboids, from 2D representations. Use the properties of rectangles to deduce related facts and find mussing lengths and angles. </a:t>
                      </a:r>
                    </a:p>
                    <a:p>
                      <a:endParaRPr lang="en-GB" sz="1200" baseline="0" dirty="0" smtClean="0"/>
                    </a:p>
                    <a:p>
                      <a:r>
                        <a:rPr lang="en-GB" sz="1200" baseline="0" dirty="0" smtClean="0"/>
                        <a:t>LO: to distinguish between regular and irregular polygons based on reasoning about equal sides and angles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LO: to compare and classify geometric shapes based on their properties and sizes and find unknown angles in any triangles, quadrilaterals and regular polygons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LO: to illustrate and name parts of circles, including radius, diameter and circumference and know that the diameter is twice the radius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LO: to solve problems involving similar shapes where the scale factor is known or can be found</a:t>
                      </a:r>
                      <a:endParaRPr lang="en-GB" dirty="0" smtClean="0"/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identify how animals and plants are adapted to suit their environment in different ways and that adaptation may lead to evolution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</a:t>
                      </a:r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produce a case study of the Brecon Beacons (in preparation for the residential in June 2024)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u="sng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skills: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</a:t>
                      </a: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locational knowledge including OS maps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Identifying places and landmarks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Symbols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paint</a:t>
                      </a:r>
                      <a:r>
                        <a:rPr lang="en-GB" sz="1200" baseline="0" dirty="0" smtClean="0"/>
                        <a:t> the finer details and background on the silk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how to experiment by using marks and lines to produce texture</a:t>
                      </a:r>
                      <a:endParaRPr lang="en-GB" sz="1200" i="1" kern="1200" baseline="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evaluate how reliable different types of online content and media are, e.g. videos, blogs, news, reviews, adverts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debate </a:t>
                      </a:r>
                      <a:r>
                        <a:rPr lang="en-GB" sz="1200" baseline="0" dirty="0" smtClean="0"/>
                        <a:t> whether </a:t>
                      </a:r>
                      <a:r>
                        <a:rPr lang="en-GB" sz="1200" dirty="0" smtClean="0"/>
                        <a:t> Jewish people are changed by observing Yom Kippur?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Ukulele Course 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Notation, semibreves, triplets, dotted note, stave, ensemble, beat, unison, parts, bar, tempo, structure, pitch, timbre, dynamics, scale.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learn more about possessive adjectives in Spanish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Lacrosse - SM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Netball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use throwing and catching in isolation and in combination.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play competitive games and apply basic principles suitable for attacking and defending.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08298"/>
                  </a:ext>
                </a:extLst>
              </a:tr>
              <a:tr h="2054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Week 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25.3.24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Spellings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Guided Reading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Times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tables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en-GB" sz="1200" i="1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Easter </a:t>
                      </a:r>
                      <a:r>
                        <a:rPr lang="en-GB" sz="12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up-level a log entry for Darwin’s discoveries on the Galapagos Islands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LO: to identify,</a:t>
                      </a:r>
                      <a:r>
                        <a:rPr lang="en-GB" sz="1200" b="0" baseline="0" dirty="0" smtClean="0"/>
                        <a:t> describe and represent the position of a shape following a reflection or translation, using the appropriate language, and know that the shape has not changed</a:t>
                      </a:r>
                    </a:p>
                    <a:p>
                      <a:endParaRPr lang="en-GB" sz="1200" b="0" baseline="0" dirty="0" smtClean="0"/>
                    </a:p>
                    <a:p>
                      <a:endParaRPr lang="en-GB" sz="1200" b="0" dirty="0" smtClean="0"/>
                    </a:p>
                    <a:p>
                      <a:r>
                        <a:rPr lang="en-GB" sz="1200" b="1" dirty="0" smtClean="0"/>
                        <a:t>LO:</a:t>
                      </a:r>
                      <a:r>
                        <a:rPr lang="en-GB" sz="1200" b="1" baseline="0" dirty="0" smtClean="0"/>
                        <a:t> to describe positions on the full coordinate grid (all four quadrants).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LO: to draw and translate simple shapes on the coordinate plane, and reflect them in the axes. </a:t>
                      </a:r>
                      <a:endParaRPr lang="en-GB" sz="1200" b="1" dirty="0" smtClean="0"/>
                    </a:p>
                    <a:p>
                      <a:endParaRPr lang="en-GB" dirty="0" smtClean="0"/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identify how animals and plants are adapted to suit their environment in different ways and that adaptation may lead to evolution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LO: to understand the</a:t>
                      </a:r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discoveries</a:t>
                      </a:r>
                      <a:r>
                        <a:rPr lang="en-GB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of Charles Darwin – (linked with inheritance in Science)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/>
                        <a:t>LO: to set the colour and finesse</a:t>
                      </a:r>
                      <a:r>
                        <a:rPr lang="en-GB" sz="1200" baseline="0" dirty="0" smtClean="0"/>
                        <a:t> the piece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/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/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Y5: Y5: I know how to experiment with shading to create mood and feeling. Y6: I know how to use a full range of pencils, charcoal or pastels when creating a piece of observational art.. Y5: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recognise unsafe or suspicious content online and what to do about it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understand what it is like to be part of a synagogue community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Ukulele Course 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Notation, semibreves, triplets, dotted note, stave, ensemble, beat, unison, parts, bar, tempo, structure, pitch, timbre, dynamics, scale.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LO: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en-GB" sz="1200" dirty="0" smtClean="0"/>
                        <a:t>o revise all language covered so far and complete assessment for the unit.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Lacrosse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SM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Netball</a:t>
                      </a:r>
                      <a:r>
                        <a:rPr lang="en-GB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LO: to use throwing and catching in isolation and in combination.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play competitive games and apply basic principles suitable for attacking and defending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46856"/>
                  </a:ext>
                </a:extLst>
              </a:tr>
              <a:tr h="22855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b="1" u="sng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GB" sz="1600" b="1" u="sng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Skills: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600" b="0" u="none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(if not already listed)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i="1" kern="1200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Asking questions and providing</a:t>
                      </a: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variety of answers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Analysing sources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and name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debate and Partial/Impartial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i="1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</a:t>
                      </a:r>
                      <a:endParaRPr lang="en-GB" sz="12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</a:rPr>
                        <a:t>• Understanding of silk painting methods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solidFill>
                            <a:srgbClr val="00B0F0"/>
                          </a:solidFill>
                        </a:rPr>
                        <a:t>• Experiencing fabric painting and silk painting </a:t>
                      </a:r>
                      <a:endParaRPr lang="en-GB" sz="120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94219"/>
                  </a:ext>
                </a:extLst>
              </a:tr>
              <a:tr h="1848992">
                <a:tc gridSpan="13"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CVPS Values: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 – 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confident in volunteering answers and being able to discuss and approach sensitive subjects</a:t>
                      </a: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Valued –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take a pride in their presentation, particularly in writing, and in Maths using margins and rulers; demonstrating that they value their learning and the work that they produce</a:t>
                      </a: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Prepared –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organised in handing in homework, having the correct resources and books ready for each lesson </a:t>
                      </a: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Successful –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identify and celebrate small successes to give all pupils a taste of success and therefore motivate them to work towards greater progression and achievement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475" marR="33475" marT="16737" marB="167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7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40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2257</Words>
  <Application>Microsoft Office PowerPoint</Application>
  <PresentationFormat>Widescreen</PresentationFormat>
  <Paragraphs>344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Paul</dc:creator>
  <cp:lastModifiedBy>Jamie Paul</cp:lastModifiedBy>
  <cp:revision>93</cp:revision>
  <dcterms:created xsi:type="dcterms:W3CDTF">2024-02-18T18:01:08Z</dcterms:created>
  <dcterms:modified xsi:type="dcterms:W3CDTF">2024-03-12T14:55:22Z</dcterms:modified>
</cp:coreProperties>
</file>