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91" r:id="rId3"/>
    <p:sldId id="294" r:id="rId4"/>
    <p:sldId id="295" r:id="rId5"/>
    <p:sldId id="318" r:id="rId6"/>
    <p:sldId id="296" r:id="rId7"/>
    <p:sldId id="317" r:id="rId8"/>
    <p:sldId id="31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3" r:id="rId25"/>
    <p:sldId id="314" r:id="rId26"/>
    <p:sldId id="312" r:id="rId27"/>
    <p:sldId id="315" r:id="rId28"/>
    <p:sldId id="292" r:id="rId29"/>
    <p:sldId id="293"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8" r:id="rId51"/>
    <p:sldId id="279" r:id="rId52"/>
    <p:sldId id="280" r:id="rId53"/>
    <p:sldId id="281" r:id="rId54"/>
    <p:sldId id="282" r:id="rId55"/>
    <p:sldId id="283" r:id="rId56"/>
    <p:sldId id="284" r:id="rId57"/>
    <p:sldId id="285" r:id="rId58"/>
    <p:sldId id="286" r:id="rId59"/>
    <p:sldId id="287" r:id="rId60"/>
    <p:sldId id="289" r:id="rId61"/>
    <p:sldId id="288" r:id="rId62"/>
    <p:sldId id="319" r:id="rId63"/>
    <p:sldId id="320" r:id="rId64"/>
    <p:sldId id="321" r:id="rId65"/>
    <p:sldId id="322"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3AC70-4302-40DC-95CD-9C1BE2203FA8}" type="datetimeFigureOut">
              <a:rPr lang="en-GB" smtClean="0"/>
              <a:t>24/03/2020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415DD-5E04-43CA-8F34-98C80585C40D}" type="slidenum">
              <a:rPr lang="en-GB" smtClean="0"/>
              <a:t>‹#›</a:t>
            </a:fld>
            <a:endParaRPr lang="en-GB"/>
          </a:p>
        </p:txBody>
      </p:sp>
    </p:spTree>
    <p:extLst>
      <p:ext uri="{BB962C8B-B14F-4D97-AF65-F5344CB8AC3E}">
        <p14:creationId xmlns:p14="http://schemas.microsoft.com/office/powerpoint/2010/main" val="35436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t>BS 2013</a:t>
            </a:r>
            <a:endParaRPr lang="en-GB"/>
          </a:p>
        </p:txBody>
      </p:sp>
      <p:sp>
        <p:nvSpPr>
          <p:cNvPr id="4" name="Slide Number Placeholder 3"/>
          <p:cNvSpPr>
            <a:spLocks noGrp="1"/>
          </p:cNvSpPr>
          <p:nvPr>
            <p:ph type="sldNum" sz="quarter" idx="10"/>
          </p:nvPr>
        </p:nvSpPr>
        <p:spPr/>
        <p:txBody>
          <a:bodyPr/>
          <a:lstStyle/>
          <a:p>
            <a:fld id="{1E0415DD-5E04-43CA-8F34-98C80585C40D}" type="slidenum">
              <a:rPr lang="en-GB" smtClean="0"/>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 2013</a:t>
            </a:r>
            <a:endParaRPr lang="en-GB" dirty="0"/>
          </a:p>
        </p:txBody>
      </p:sp>
      <p:sp>
        <p:nvSpPr>
          <p:cNvPr id="4" name="Slide Number Placeholder 3"/>
          <p:cNvSpPr>
            <a:spLocks noGrp="1"/>
          </p:cNvSpPr>
          <p:nvPr>
            <p:ph type="sldNum" sz="quarter" idx="10"/>
          </p:nvPr>
        </p:nvSpPr>
        <p:spPr/>
        <p:txBody>
          <a:bodyPr/>
          <a:lstStyle/>
          <a:p>
            <a:fld id="{1E0415DD-5E04-43CA-8F34-98C80585C40D}"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18A44-FD14-4B97-8FC6-EE2CDB281D08}" type="datetimeFigureOut">
              <a:rPr lang="en-GB" smtClean="0"/>
              <a:pPr/>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22054-4B59-4D5D-A7CB-AB130FDEDEF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18A44-FD14-4B97-8FC6-EE2CDB281D08}" type="datetimeFigureOut">
              <a:rPr lang="en-GB" smtClean="0"/>
              <a:pPr/>
              <a:t>24/03/2020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22054-4B59-4D5D-A7CB-AB130FDEDEF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rdictionary.com/auxiliary-verb"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60648"/>
            <a:ext cx="8496944" cy="2308324"/>
          </a:xfrm>
          <a:prstGeom prst="rect">
            <a:avLst/>
          </a:prstGeom>
          <a:solidFill>
            <a:schemeClr val="accent4">
              <a:lumMod val="60000"/>
              <a:lumOff val="40000"/>
            </a:schemeClr>
          </a:solidFill>
        </p:spPr>
        <p:txBody>
          <a:bodyPr wrap="square">
            <a:spAutoFit/>
          </a:bodyPr>
          <a:lstStyle/>
          <a:p>
            <a:pPr algn="ctr"/>
            <a:r>
              <a:rPr lang="en-GB" sz="4800" dirty="0" smtClean="0"/>
              <a:t>Spelling, grammar and punctuation.</a:t>
            </a:r>
          </a:p>
          <a:p>
            <a:pPr algn="ctr"/>
            <a:r>
              <a:rPr lang="en-GB" sz="4800" dirty="0" smtClean="0"/>
              <a:t>Red Kite Class</a:t>
            </a:r>
            <a:endParaRPr lang="en-GB" sz="4800" dirty="0" smtClean="0"/>
          </a:p>
        </p:txBody>
      </p:sp>
      <p:pic>
        <p:nvPicPr>
          <p:cNvPr id="2" name="Picture 1" descr="question mark.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717032"/>
            <a:ext cx="2160240" cy="26669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abstract nouns and </a:t>
            </a:r>
            <a:r>
              <a:rPr lang="en-GB" sz="3200" b="1" u="sng" dirty="0" smtClean="0"/>
              <a:t>collective nouns.</a:t>
            </a:r>
            <a:r>
              <a:rPr lang="en-GB" sz="2000" b="1" u="sng" dirty="0" smtClean="0">
                <a:solidFill>
                  <a:srgbClr val="FF0000"/>
                </a:solidFill>
              </a:rPr>
              <a:t>.</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6" name="Rectangle 5"/>
          <p:cNvSpPr/>
          <p:nvPr/>
        </p:nvSpPr>
        <p:spPr>
          <a:xfrm>
            <a:off x="395536" y="1700808"/>
            <a:ext cx="8424936" cy="1384995"/>
          </a:xfrm>
          <a:prstGeom prst="rect">
            <a:avLst/>
          </a:prstGeom>
        </p:spPr>
        <p:txBody>
          <a:bodyPr wrap="square">
            <a:spAutoFit/>
          </a:bodyPr>
          <a:lstStyle/>
          <a:p>
            <a:r>
              <a:rPr lang="en-US" sz="2800" dirty="0"/>
              <a:t>A collective noun is a noun referring to a </a:t>
            </a:r>
            <a:r>
              <a:rPr lang="en-US" sz="2800" b="1" dirty="0"/>
              <a:t>group</a:t>
            </a:r>
            <a:r>
              <a:rPr lang="en-US" sz="2800" dirty="0"/>
              <a:t> or </a:t>
            </a:r>
            <a:r>
              <a:rPr lang="en-US" sz="2800" b="1" dirty="0"/>
              <a:t>collection</a:t>
            </a:r>
            <a:r>
              <a:rPr lang="en-US" sz="2800" dirty="0"/>
              <a:t> of people, creatures or things, e.g. a </a:t>
            </a:r>
            <a:r>
              <a:rPr lang="en-US" sz="2800" b="1" dirty="0"/>
              <a:t>crowd</a:t>
            </a:r>
            <a:r>
              <a:rPr lang="en-US" sz="2800" dirty="0"/>
              <a:t> of people, a </a:t>
            </a:r>
            <a:r>
              <a:rPr lang="en-US" sz="2800" b="1" dirty="0"/>
              <a:t>flock</a:t>
            </a:r>
            <a:r>
              <a:rPr lang="en-US" sz="2800" dirty="0"/>
              <a:t> of sheep, a </a:t>
            </a:r>
            <a:r>
              <a:rPr lang="en-US" sz="2800" b="1" dirty="0"/>
              <a:t>bunch</a:t>
            </a:r>
            <a:r>
              <a:rPr lang="en-US" sz="2800" dirty="0"/>
              <a:t> of bananas.</a:t>
            </a:r>
            <a:endParaRPr lang="en-GB" sz="2800" dirty="0"/>
          </a:p>
        </p:txBody>
      </p:sp>
      <p:sp>
        <p:nvSpPr>
          <p:cNvPr id="7" name="Rectangle 6"/>
          <p:cNvSpPr/>
          <p:nvPr/>
        </p:nvSpPr>
        <p:spPr>
          <a:xfrm>
            <a:off x="467544" y="3284984"/>
            <a:ext cx="8424936" cy="3108544"/>
          </a:xfrm>
          <a:prstGeom prst="rect">
            <a:avLst/>
          </a:prstGeom>
        </p:spPr>
        <p:txBody>
          <a:bodyPr wrap="square">
            <a:spAutoFit/>
          </a:bodyPr>
          <a:lstStyle/>
          <a:p>
            <a:pPr lvl="0"/>
            <a:r>
              <a:rPr lang="en-US" sz="2800" dirty="0" smtClean="0">
                <a:latin typeface="SassoonPrimaryInfant Regular"/>
                <a:cs typeface="SassoonPrimaryInfant Regular"/>
              </a:rPr>
              <a:t>1 The </a:t>
            </a:r>
            <a:r>
              <a:rPr lang="en-US" sz="2800" dirty="0">
                <a:latin typeface="SassoonPrimaryInfant Regular"/>
                <a:cs typeface="SassoonPrimaryInfant Regular"/>
              </a:rPr>
              <a:t>whole team was excited to win the trophy.</a:t>
            </a:r>
            <a:endParaRPr lang="en-GB" sz="2800" dirty="0">
              <a:latin typeface="SassoonPrimaryInfant Regular"/>
              <a:cs typeface="SassoonPrimaryInfant Regular"/>
            </a:endParaRPr>
          </a:p>
          <a:p>
            <a:pPr lvl="0"/>
            <a:r>
              <a:rPr lang="en-US" sz="2800" dirty="0" smtClean="0">
                <a:latin typeface="SassoonPrimaryInfant Regular"/>
                <a:cs typeface="SassoonPrimaryInfant Regular"/>
              </a:rPr>
              <a:t>2 There’s </a:t>
            </a:r>
            <a:r>
              <a:rPr lang="en-US" sz="2800" dirty="0">
                <a:latin typeface="SassoonPrimaryInfant Regular"/>
                <a:cs typeface="SassoonPrimaryInfant Regular"/>
              </a:rPr>
              <a:t>a family of snakes amongst those rocks.</a:t>
            </a:r>
            <a:endParaRPr lang="en-GB" sz="2800" dirty="0">
              <a:latin typeface="SassoonPrimaryInfant Regular"/>
              <a:cs typeface="SassoonPrimaryInfant Regular"/>
            </a:endParaRPr>
          </a:p>
          <a:p>
            <a:pPr lvl="0"/>
            <a:r>
              <a:rPr lang="en-US" sz="2800" dirty="0" smtClean="0">
                <a:latin typeface="SassoonPrimaryInfant Regular"/>
                <a:cs typeface="SassoonPrimaryInfant Regular"/>
              </a:rPr>
              <a:t>3 A </a:t>
            </a:r>
            <a:r>
              <a:rPr lang="en-US" sz="2800" dirty="0">
                <a:latin typeface="SassoonPrimaryInfant Regular"/>
                <a:cs typeface="SassoonPrimaryInfant Regular"/>
              </a:rPr>
              <a:t>gaggle of geese waddled across the farmyard.</a:t>
            </a:r>
            <a:endParaRPr lang="en-GB" sz="2800" dirty="0">
              <a:latin typeface="SassoonPrimaryInfant Regular"/>
              <a:cs typeface="SassoonPrimaryInfant Regular"/>
            </a:endParaRPr>
          </a:p>
          <a:p>
            <a:pPr lvl="0"/>
            <a:r>
              <a:rPr lang="en-US" sz="2800" dirty="0" smtClean="0">
                <a:latin typeface="SassoonPrimaryInfant Regular"/>
                <a:cs typeface="SassoonPrimaryInfant Regular"/>
              </a:rPr>
              <a:t>4 Peter </a:t>
            </a:r>
            <a:r>
              <a:rPr lang="en-US" sz="2800" dirty="0">
                <a:latin typeface="SassoonPrimaryInfant Regular"/>
                <a:cs typeface="SassoonPrimaryInfant Regular"/>
              </a:rPr>
              <a:t>joined the pirate crew when he was only thirteen.</a:t>
            </a:r>
            <a:endParaRPr lang="en-GB" sz="2800" dirty="0">
              <a:latin typeface="SassoonPrimaryInfant Regular"/>
              <a:cs typeface="SassoonPrimaryInfant Regular"/>
            </a:endParaRPr>
          </a:p>
          <a:p>
            <a:pPr lvl="0"/>
            <a:r>
              <a:rPr lang="en-US" sz="2800" dirty="0" smtClean="0">
                <a:latin typeface="SassoonPrimaryInfant Regular"/>
                <a:cs typeface="SassoonPrimaryInfant Regular"/>
              </a:rPr>
              <a:t>5 Elliot </a:t>
            </a:r>
            <a:r>
              <a:rPr lang="en-US" sz="2800" dirty="0">
                <a:latin typeface="SassoonPrimaryInfant Regular"/>
                <a:cs typeface="SassoonPrimaryInfant Regular"/>
              </a:rPr>
              <a:t>was thrilled to join the cathedral choir at Canterbury.</a:t>
            </a:r>
            <a:endParaRPr lang="en-GB" sz="2800" dirty="0">
              <a:latin typeface="SassoonPrimaryInfant Regular"/>
              <a:cs typeface="SassoonPrimaryInfant Regular"/>
            </a:endParaRPr>
          </a:p>
        </p:txBody>
      </p:sp>
    </p:spTree>
    <p:extLst>
      <p:ext uri="{BB962C8B-B14F-4D97-AF65-F5344CB8AC3E}">
        <p14:creationId xmlns:p14="http://schemas.microsoft.com/office/powerpoint/2010/main" val="3155402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r>
              <a:rPr lang="en-GB" sz="3200" dirty="0" smtClean="0"/>
              <a:t>Nouns – 4 different types of nouns</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3" name="Rectangle 2"/>
          <p:cNvSpPr/>
          <p:nvPr/>
        </p:nvSpPr>
        <p:spPr>
          <a:xfrm>
            <a:off x="251520" y="980728"/>
            <a:ext cx="8424936" cy="5632311"/>
          </a:xfrm>
          <a:prstGeom prst="rect">
            <a:avLst/>
          </a:prstGeom>
        </p:spPr>
        <p:txBody>
          <a:bodyPr wrap="square">
            <a:spAutoFit/>
          </a:bodyPr>
          <a:lstStyle/>
          <a:p>
            <a:r>
              <a:rPr lang="en-US" sz="2000" dirty="0">
                <a:latin typeface="SassoonPrimaryInfant Regular"/>
                <a:cs typeface="SassoonPrimaryInfant Regular"/>
              </a:rPr>
              <a:t>In the following sentences, label each of the </a:t>
            </a:r>
            <a:r>
              <a:rPr lang="en-US" sz="2000" u="sng" dirty="0">
                <a:latin typeface="SassoonPrimaryInfant Regular"/>
                <a:cs typeface="SassoonPrimaryInfant Regular"/>
              </a:rPr>
              <a:t>underlined</a:t>
            </a:r>
            <a:r>
              <a:rPr lang="en-US" sz="2000" dirty="0">
                <a:latin typeface="SassoonPrimaryInfant Regular"/>
                <a:cs typeface="SassoonPrimaryInfant Regular"/>
              </a:rPr>
              <a:t> nouns as:</a:t>
            </a:r>
            <a:endParaRPr lang="en-GB" sz="2000" dirty="0">
              <a:latin typeface="SassoonPrimaryInfant Regular"/>
              <a:cs typeface="SassoonPrimaryInfant Regular"/>
            </a:endParaRPr>
          </a:p>
          <a:p>
            <a:r>
              <a:rPr lang="en-US" sz="2000" dirty="0">
                <a:latin typeface="SassoonPrimaryInfant Regular"/>
                <a:cs typeface="SassoonPrimaryInfant Regular"/>
              </a:rPr>
              <a:t>CL (common)  -  PR (proper)  -  AB (abstract)  or </a:t>
            </a:r>
            <a:r>
              <a:rPr lang="en-US" sz="2000" b="1" dirty="0">
                <a:latin typeface="SassoonPrimaryInfant Regular"/>
                <a:cs typeface="SassoonPrimaryInfant Regular"/>
              </a:rPr>
              <a:t>CL</a:t>
            </a:r>
            <a:r>
              <a:rPr lang="en-US" sz="2000" dirty="0">
                <a:latin typeface="SassoonPrimaryInfant Regular"/>
                <a:cs typeface="SassoonPrimaryInfant Regular"/>
              </a:rPr>
              <a:t> (collective)</a:t>
            </a:r>
            <a:endParaRPr lang="en-GB" sz="2000" dirty="0">
              <a:latin typeface="SassoonPrimaryInfant Regular"/>
              <a:cs typeface="SassoonPrimaryInfant Regular"/>
            </a:endParaRPr>
          </a:p>
          <a:p>
            <a:r>
              <a:rPr lang="en-US" sz="3200" dirty="0">
                <a:latin typeface="SassoonPrimaryInfant Regular"/>
                <a:cs typeface="SassoonPrimaryInfant Regular"/>
              </a:rPr>
              <a:t> </a:t>
            </a:r>
            <a:endParaRPr lang="en-GB" sz="3200" dirty="0">
              <a:latin typeface="SassoonPrimaryInfant Regular"/>
              <a:cs typeface="SassoonPrimaryInfant Regular"/>
            </a:endParaRPr>
          </a:p>
          <a:p>
            <a:pPr lvl="0"/>
            <a:r>
              <a:rPr lang="en-US" sz="3200" dirty="0">
                <a:latin typeface="SassoonPrimaryInfant Regular"/>
                <a:cs typeface="SassoonPrimaryInfant Regular"/>
              </a:rPr>
              <a:t>The </a:t>
            </a:r>
            <a:r>
              <a:rPr lang="en-US" sz="3200" u="sng" dirty="0">
                <a:latin typeface="SassoonPrimaryInfant Regular"/>
                <a:cs typeface="SassoonPrimaryInfant Regular"/>
              </a:rPr>
              <a:t>party </a:t>
            </a:r>
            <a:r>
              <a:rPr lang="en-US" sz="3200" dirty="0">
                <a:latin typeface="SassoonPrimaryInfant Regular"/>
                <a:cs typeface="SassoonPrimaryInfant Regular"/>
              </a:rPr>
              <a:t>of </a:t>
            </a:r>
            <a:r>
              <a:rPr lang="en-US" sz="3200" u="sng" dirty="0">
                <a:latin typeface="SassoonPrimaryInfant Regular"/>
                <a:cs typeface="SassoonPrimaryInfant Regular"/>
              </a:rPr>
              <a:t>tourists</a:t>
            </a:r>
            <a:r>
              <a:rPr lang="en-US" sz="3200" dirty="0">
                <a:latin typeface="SassoonPrimaryInfant Regular"/>
                <a:cs typeface="SassoonPrimaryInfant Regular"/>
              </a:rPr>
              <a:t> were delighted to visit the </a:t>
            </a:r>
            <a:r>
              <a:rPr lang="en-US" sz="3200" u="sng" dirty="0">
                <a:latin typeface="SassoonPrimaryInfant Regular"/>
                <a:cs typeface="SassoonPrimaryInfant Regular"/>
              </a:rPr>
              <a:t>Tower of London</a:t>
            </a:r>
            <a:r>
              <a:rPr lang="en-US" sz="3200" dirty="0">
                <a:latin typeface="SassoonPrimaryInfant Regular"/>
                <a:cs typeface="SassoonPrimaryInfant Regular"/>
              </a:rPr>
              <a:t>.</a:t>
            </a:r>
            <a:endParaRPr lang="en-GB" sz="3200" dirty="0">
              <a:latin typeface="SassoonPrimaryInfant Regular"/>
              <a:cs typeface="SassoonPrimaryInfant Regular"/>
            </a:endParaRPr>
          </a:p>
          <a:p>
            <a:pPr lvl="0"/>
            <a:r>
              <a:rPr lang="en-US" sz="3200" u="sng" dirty="0">
                <a:latin typeface="SassoonPrimaryInfant Regular"/>
                <a:cs typeface="SassoonPrimaryInfant Regular"/>
              </a:rPr>
              <a:t>Excitement</a:t>
            </a:r>
            <a:r>
              <a:rPr lang="en-US" sz="3200" dirty="0">
                <a:latin typeface="SassoonPrimaryInfant Regular"/>
                <a:cs typeface="SassoonPrimaryInfant Regular"/>
              </a:rPr>
              <a:t> filled the </a:t>
            </a:r>
            <a:r>
              <a:rPr lang="en-US" sz="3200" u="sng" dirty="0">
                <a:latin typeface="SassoonPrimaryInfant Regular"/>
                <a:cs typeface="SassoonPrimaryInfant Regular"/>
              </a:rPr>
              <a:t>stadium </a:t>
            </a:r>
            <a:r>
              <a:rPr lang="en-US" sz="3200" dirty="0">
                <a:latin typeface="SassoonPrimaryInfant Regular"/>
                <a:cs typeface="SassoonPrimaryInfant Regular"/>
              </a:rPr>
              <a:t>as the </a:t>
            </a:r>
            <a:r>
              <a:rPr lang="en-US" sz="3200" u="sng" dirty="0">
                <a:latin typeface="SassoonPrimaryInfant Regular"/>
                <a:cs typeface="SassoonPrimaryInfant Regular"/>
              </a:rPr>
              <a:t>teams</a:t>
            </a:r>
            <a:r>
              <a:rPr lang="en-US" sz="3200" dirty="0">
                <a:latin typeface="SassoonPrimaryInfant Regular"/>
                <a:cs typeface="SassoonPrimaryInfant Regular"/>
              </a:rPr>
              <a:t> ran onto the </a:t>
            </a:r>
            <a:r>
              <a:rPr lang="en-US" sz="3200" u="sng" dirty="0">
                <a:latin typeface="SassoonPrimaryInfant Regular"/>
                <a:cs typeface="SassoonPrimaryInfant Regular"/>
              </a:rPr>
              <a:t>pitch</a:t>
            </a:r>
            <a:r>
              <a:rPr lang="en-US" sz="3200" dirty="0">
                <a:latin typeface="SassoonPrimaryInfant Regular"/>
                <a:cs typeface="SassoonPrimaryInfant Regular"/>
              </a:rPr>
              <a:t>.</a:t>
            </a:r>
            <a:endParaRPr lang="en-GB" sz="3200" dirty="0">
              <a:latin typeface="SassoonPrimaryInfant Regular"/>
              <a:cs typeface="SassoonPrimaryInfant Regular"/>
            </a:endParaRPr>
          </a:p>
          <a:p>
            <a:pPr lvl="0"/>
            <a:r>
              <a:rPr lang="en-US" sz="3200" u="sng" dirty="0">
                <a:latin typeface="SassoonPrimaryInfant Regular"/>
                <a:cs typeface="SassoonPrimaryInfant Regular"/>
              </a:rPr>
              <a:t>Private Ryan</a:t>
            </a:r>
            <a:r>
              <a:rPr lang="en-US" sz="3200" dirty="0">
                <a:latin typeface="SassoonPrimaryInfant Regular"/>
                <a:cs typeface="SassoonPrimaryInfant Regular"/>
              </a:rPr>
              <a:t> won the </a:t>
            </a:r>
            <a:r>
              <a:rPr lang="en-US" sz="3200" u="sng" dirty="0">
                <a:latin typeface="SassoonPrimaryInfant Regular"/>
                <a:cs typeface="SassoonPrimaryInfant Regular"/>
              </a:rPr>
              <a:t>Victoria Cross</a:t>
            </a:r>
            <a:r>
              <a:rPr lang="en-US" sz="3200" dirty="0">
                <a:latin typeface="SassoonPrimaryInfant Regular"/>
                <a:cs typeface="SassoonPrimaryInfant Regular"/>
              </a:rPr>
              <a:t> for </a:t>
            </a:r>
            <a:r>
              <a:rPr lang="en-US" sz="3200" u="sng" dirty="0">
                <a:latin typeface="SassoonPrimaryInfant Regular"/>
                <a:cs typeface="SassoonPrimaryInfant Regular"/>
              </a:rPr>
              <a:t>courage</a:t>
            </a:r>
            <a:r>
              <a:rPr lang="en-US" sz="3200" dirty="0">
                <a:latin typeface="SassoonPrimaryInfant Regular"/>
                <a:cs typeface="SassoonPrimaryInfant Regular"/>
              </a:rPr>
              <a:t> under fire.</a:t>
            </a:r>
            <a:endParaRPr lang="en-GB" sz="3200" dirty="0">
              <a:latin typeface="SassoonPrimaryInfant Regular"/>
              <a:cs typeface="SassoonPrimaryInfant Regular"/>
            </a:endParaRPr>
          </a:p>
          <a:p>
            <a:pPr lvl="0"/>
            <a:r>
              <a:rPr lang="en-US" sz="3200" dirty="0">
                <a:latin typeface="SassoonPrimaryInfant Regular"/>
                <a:cs typeface="SassoonPrimaryInfant Regular"/>
              </a:rPr>
              <a:t>The </a:t>
            </a:r>
            <a:r>
              <a:rPr lang="en-US" sz="3200" u="sng" dirty="0">
                <a:latin typeface="SassoonPrimaryInfant Regular"/>
                <a:cs typeface="SassoonPrimaryInfant Regular"/>
              </a:rPr>
              <a:t>sky</a:t>
            </a:r>
            <a:r>
              <a:rPr lang="en-US" sz="3200" dirty="0">
                <a:latin typeface="SassoonPrimaryInfant Regular"/>
                <a:cs typeface="SassoonPrimaryInfant Regular"/>
              </a:rPr>
              <a:t> was filled with a </a:t>
            </a:r>
            <a:r>
              <a:rPr lang="en-US" sz="3200" u="sng" dirty="0">
                <a:latin typeface="SassoonPrimaryInfant Regular"/>
                <a:cs typeface="SassoonPrimaryInfant Regular"/>
              </a:rPr>
              <a:t>company </a:t>
            </a:r>
            <a:r>
              <a:rPr lang="en-US" sz="3200" dirty="0">
                <a:latin typeface="SassoonPrimaryInfant Regular"/>
                <a:cs typeface="SassoonPrimaryInfant Regular"/>
              </a:rPr>
              <a:t>of angels led by </a:t>
            </a:r>
            <a:r>
              <a:rPr lang="en-US" sz="3200" u="sng" dirty="0">
                <a:latin typeface="SassoonPrimaryInfant Regular"/>
                <a:cs typeface="SassoonPrimaryInfant Regular"/>
              </a:rPr>
              <a:t>Gabriel</a:t>
            </a:r>
            <a:r>
              <a:rPr lang="en-US" sz="3200" dirty="0">
                <a:latin typeface="SassoonPrimaryInfant Regular"/>
                <a:cs typeface="SassoonPrimaryInfant Regular"/>
              </a:rPr>
              <a:t>.</a:t>
            </a:r>
            <a:endParaRPr lang="en-GB" sz="3200" dirty="0">
              <a:latin typeface="SassoonPrimaryInfant Regular"/>
              <a:cs typeface="SassoonPrimaryInfant Regular"/>
            </a:endParaRPr>
          </a:p>
          <a:p>
            <a:pPr lvl="0"/>
            <a:r>
              <a:rPr lang="en-US" sz="3200" dirty="0">
                <a:latin typeface="SassoonPrimaryInfant Regular"/>
                <a:cs typeface="SassoonPrimaryInfant Regular"/>
              </a:rPr>
              <a:t>Pass me that </a:t>
            </a:r>
            <a:r>
              <a:rPr lang="en-US" sz="3200" u="sng" dirty="0">
                <a:latin typeface="SassoonPrimaryInfant Regular"/>
                <a:cs typeface="SassoonPrimaryInfant Regular"/>
              </a:rPr>
              <a:t>ream </a:t>
            </a:r>
            <a:r>
              <a:rPr lang="en-US" sz="3200" dirty="0">
                <a:latin typeface="SassoonPrimaryInfant Regular"/>
                <a:cs typeface="SassoonPrimaryInfant Regular"/>
              </a:rPr>
              <a:t>of paper, please, </a:t>
            </a:r>
            <a:r>
              <a:rPr lang="en-US" sz="3200" u="sng" dirty="0">
                <a:latin typeface="SassoonPrimaryInfant Regular"/>
                <a:cs typeface="SassoonPrimaryInfant Regular"/>
              </a:rPr>
              <a:t>Leo</a:t>
            </a:r>
            <a:r>
              <a:rPr lang="en-US" sz="3200" dirty="0">
                <a:latin typeface="SassoonPrimaryInfant Regular"/>
                <a:cs typeface="SassoonPrimaryInfant Regular"/>
              </a:rPr>
              <a:t>.</a:t>
            </a:r>
            <a:endParaRPr lang="en-GB" sz="3200" dirty="0">
              <a:latin typeface="SassoonPrimaryInfant Regular"/>
              <a:cs typeface="SassoonPrimaryInfant Regular"/>
            </a:endParaRPr>
          </a:p>
        </p:txBody>
      </p:sp>
    </p:spTree>
    <p:extLst>
      <p:ext uri="{BB962C8B-B14F-4D97-AF65-F5344CB8AC3E}">
        <p14:creationId xmlns:p14="http://schemas.microsoft.com/office/powerpoint/2010/main" val="405163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pPr algn="ctr"/>
            <a:r>
              <a:rPr lang="en-GB" sz="3200" dirty="0" smtClean="0"/>
              <a:t>Adding suffixes beginning with vowel letters to words of more than one syllable</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pic>
        <p:nvPicPr>
          <p:cNvPr id="6" name="Picture 5" descr="Screen Shot 2015-08-29 at 15.48.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484784"/>
            <a:ext cx="7200800" cy="4965282"/>
          </a:xfrm>
          <a:prstGeom prst="rect">
            <a:avLst/>
          </a:prstGeom>
        </p:spPr>
      </p:pic>
    </p:spTree>
    <p:extLst>
      <p:ext uri="{BB962C8B-B14F-4D97-AF65-F5344CB8AC3E}">
        <p14:creationId xmlns:p14="http://schemas.microsoft.com/office/powerpoint/2010/main" val="252369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pPr algn="ctr"/>
            <a:r>
              <a:rPr lang="en-GB" sz="3200" dirty="0" smtClean="0"/>
              <a:t>Adding suffixes beginning with vowel letters to words of more than one syllable</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3" name="TextBox 2"/>
          <p:cNvSpPr txBox="1"/>
          <p:nvPr/>
        </p:nvSpPr>
        <p:spPr>
          <a:xfrm>
            <a:off x="1259632" y="1916832"/>
            <a:ext cx="5832648" cy="4678204"/>
          </a:xfrm>
          <a:prstGeom prst="rect">
            <a:avLst/>
          </a:prstGeom>
          <a:noFill/>
        </p:spPr>
        <p:txBody>
          <a:bodyPr wrap="square" rtlCol="0">
            <a:spAutoFit/>
          </a:bodyPr>
          <a:lstStyle/>
          <a:p>
            <a:r>
              <a:rPr lang="en-US" sz="5400" dirty="0"/>
              <a:t>f</a:t>
            </a:r>
            <a:r>
              <a:rPr lang="en-US" sz="5400" dirty="0" smtClean="0"/>
              <a:t>orget</a:t>
            </a:r>
          </a:p>
          <a:p>
            <a:r>
              <a:rPr lang="en-US" sz="5400" dirty="0"/>
              <a:t>b</a:t>
            </a:r>
            <a:r>
              <a:rPr lang="en-US" sz="5400" dirty="0" smtClean="0"/>
              <a:t>egin</a:t>
            </a:r>
          </a:p>
          <a:p>
            <a:r>
              <a:rPr lang="en-US" sz="5400" dirty="0"/>
              <a:t>p</a:t>
            </a:r>
            <a:r>
              <a:rPr lang="en-US" sz="5400" dirty="0" smtClean="0"/>
              <a:t>refer</a:t>
            </a:r>
          </a:p>
          <a:p>
            <a:r>
              <a:rPr lang="en-US" sz="5400" dirty="0"/>
              <a:t>g</a:t>
            </a:r>
            <a:r>
              <a:rPr lang="en-US" sz="5400" dirty="0" smtClean="0"/>
              <a:t>arden</a:t>
            </a:r>
          </a:p>
          <a:p>
            <a:r>
              <a:rPr lang="en-US" sz="5400" dirty="0"/>
              <a:t>l</a:t>
            </a:r>
            <a:r>
              <a:rPr lang="en-US" sz="5400" dirty="0" smtClean="0"/>
              <a:t>imit</a:t>
            </a:r>
          </a:p>
          <a:p>
            <a:endParaRPr lang="en-US" sz="2800" dirty="0"/>
          </a:p>
        </p:txBody>
      </p:sp>
    </p:spTree>
    <p:extLst>
      <p:ext uri="{BB962C8B-B14F-4D97-AF65-F5344CB8AC3E}">
        <p14:creationId xmlns:p14="http://schemas.microsoft.com/office/powerpoint/2010/main" val="160122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pPr algn="ctr"/>
            <a:r>
              <a:rPr lang="en-GB" sz="3200" dirty="0" smtClean="0"/>
              <a:t>Adding suffixes beginning with vowel letters to words of more than one syllable</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3" name="TextBox 2"/>
          <p:cNvSpPr txBox="1"/>
          <p:nvPr/>
        </p:nvSpPr>
        <p:spPr>
          <a:xfrm>
            <a:off x="1259632" y="1916832"/>
            <a:ext cx="5832648" cy="3847207"/>
          </a:xfrm>
          <a:prstGeom prst="rect">
            <a:avLst/>
          </a:prstGeom>
          <a:noFill/>
        </p:spPr>
        <p:txBody>
          <a:bodyPr wrap="square" rtlCol="0">
            <a:spAutoFit/>
          </a:bodyPr>
          <a:lstStyle/>
          <a:p>
            <a:r>
              <a:rPr lang="en-US" sz="5400" dirty="0"/>
              <a:t>s</a:t>
            </a:r>
            <a:r>
              <a:rPr lang="en-US" sz="5400" dirty="0" smtClean="0"/>
              <a:t>top          hop</a:t>
            </a:r>
          </a:p>
          <a:p>
            <a:r>
              <a:rPr lang="en-US" sz="5400" dirty="0"/>
              <a:t>r</a:t>
            </a:r>
            <a:r>
              <a:rPr lang="en-US" sz="5400" dirty="0" smtClean="0"/>
              <a:t>efer         hope</a:t>
            </a:r>
          </a:p>
          <a:p>
            <a:r>
              <a:rPr lang="en-US" sz="5400" dirty="0"/>
              <a:t>r</a:t>
            </a:r>
            <a:r>
              <a:rPr lang="en-US" sz="5400" dirty="0" smtClean="0"/>
              <a:t>ob            jump</a:t>
            </a:r>
          </a:p>
          <a:p>
            <a:r>
              <a:rPr lang="en-US" sz="5400" dirty="0"/>
              <a:t>s</a:t>
            </a:r>
            <a:r>
              <a:rPr lang="en-US" sz="5400" dirty="0" smtClean="0"/>
              <a:t>it              thr</a:t>
            </a:r>
            <a:r>
              <a:rPr lang="en-US" sz="5400" u="sng" dirty="0" smtClean="0"/>
              <a:t>o</a:t>
            </a:r>
            <a:r>
              <a:rPr lang="en-US" sz="5400" dirty="0" smtClean="0"/>
              <a:t>w</a:t>
            </a:r>
          </a:p>
          <a:p>
            <a:endParaRPr lang="en-US" sz="2800" dirty="0"/>
          </a:p>
        </p:txBody>
      </p:sp>
      <p:sp>
        <p:nvSpPr>
          <p:cNvPr id="6" name="TextBox 5"/>
          <p:cNvSpPr txBox="1"/>
          <p:nvPr/>
        </p:nvSpPr>
        <p:spPr>
          <a:xfrm>
            <a:off x="683568" y="5661248"/>
            <a:ext cx="7848872" cy="646331"/>
          </a:xfrm>
          <a:prstGeom prst="rect">
            <a:avLst/>
          </a:prstGeom>
          <a:noFill/>
        </p:spPr>
        <p:txBody>
          <a:bodyPr wrap="square" rtlCol="0">
            <a:spAutoFit/>
          </a:bodyPr>
          <a:lstStyle/>
          <a:p>
            <a:r>
              <a:rPr lang="en-US" dirty="0" smtClean="0"/>
              <a:t>Short vowel sound – double consonant</a:t>
            </a:r>
          </a:p>
          <a:p>
            <a:r>
              <a:rPr lang="en-US" dirty="0" smtClean="0"/>
              <a:t>Long vowel sound – only one consonant</a:t>
            </a:r>
            <a:endParaRPr lang="en-US" dirty="0"/>
          </a:p>
        </p:txBody>
      </p:sp>
      <p:sp>
        <p:nvSpPr>
          <p:cNvPr id="7" name="TextBox 6"/>
          <p:cNvSpPr txBox="1"/>
          <p:nvPr/>
        </p:nvSpPr>
        <p:spPr>
          <a:xfrm>
            <a:off x="6372200" y="2132856"/>
            <a:ext cx="2232248" cy="1754327"/>
          </a:xfrm>
          <a:prstGeom prst="rect">
            <a:avLst/>
          </a:prstGeom>
          <a:noFill/>
        </p:spPr>
        <p:txBody>
          <a:bodyPr wrap="square" rtlCol="0">
            <a:spAutoFit/>
          </a:bodyPr>
          <a:lstStyle/>
          <a:p>
            <a:r>
              <a:rPr lang="en-US" dirty="0" smtClean="0"/>
              <a:t>Stressed end consonant , with vowel before, double the consonant</a:t>
            </a:r>
          </a:p>
          <a:p>
            <a:r>
              <a:rPr lang="en-US" dirty="0" smtClean="0"/>
              <a:t>Not stressed not doubled.</a:t>
            </a:r>
            <a:endParaRPr lang="en-US" dirty="0"/>
          </a:p>
        </p:txBody>
      </p:sp>
    </p:spTree>
    <p:extLst>
      <p:ext uri="{BB962C8B-B14F-4D97-AF65-F5344CB8AC3E}">
        <p14:creationId xmlns:p14="http://schemas.microsoft.com/office/powerpoint/2010/main" val="64760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Can you spell these words?</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3" name="TextBox 2"/>
          <p:cNvSpPr txBox="1"/>
          <p:nvPr/>
        </p:nvSpPr>
        <p:spPr>
          <a:xfrm>
            <a:off x="1259632" y="1916832"/>
            <a:ext cx="5832648" cy="4678204"/>
          </a:xfrm>
          <a:prstGeom prst="rect">
            <a:avLst/>
          </a:prstGeom>
          <a:noFill/>
        </p:spPr>
        <p:txBody>
          <a:bodyPr wrap="square" rtlCol="0">
            <a:spAutoFit/>
          </a:bodyPr>
          <a:lstStyle/>
          <a:p>
            <a:r>
              <a:rPr lang="en-US" sz="5400" dirty="0"/>
              <a:t>m</a:t>
            </a:r>
            <a:r>
              <a:rPr lang="en-US" sz="5400" dirty="0" smtClean="0"/>
              <a:t>yth</a:t>
            </a:r>
          </a:p>
          <a:p>
            <a:r>
              <a:rPr lang="en-US" sz="5400" dirty="0"/>
              <a:t>g</a:t>
            </a:r>
            <a:r>
              <a:rPr lang="en-US" sz="5400" dirty="0" smtClean="0"/>
              <a:t>ym</a:t>
            </a:r>
          </a:p>
          <a:p>
            <a:r>
              <a:rPr lang="en-US" sz="5400" dirty="0" smtClean="0"/>
              <a:t>Egypt</a:t>
            </a:r>
          </a:p>
          <a:p>
            <a:r>
              <a:rPr lang="en-US" sz="5400" dirty="0"/>
              <a:t>p</a:t>
            </a:r>
            <a:r>
              <a:rPr lang="en-US" sz="5400" dirty="0" smtClean="0"/>
              <a:t>yramid</a:t>
            </a:r>
          </a:p>
          <a:p>
            <a:r>
              <a:rPr lang="en-US" sz="5400" dirty="0" smtClean="0"/>
              <a:t>mystery</a:t>
            </a:r>
          </a:p>
          <a:p>
            <a:endParaRPr lang="en-US" sz="2800" dirty="0"/>
          </a:p>
        </p:txBody>
      </p:sp>
    </p:spTree>
    <p:extLst>
      <p:ext uri="{BB962C8B-B14F-4D97-AF65-F5344CB8AC3E}">
        <p14:creationId xmlns:p14="http://schemas.microsoft.com/office/powerpoint/2010/main" val="133697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Subject and object</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pic>
        <p:nvPicPr>
          <p:cNvPr id="6" name="Picture 5" descr="Screen Shot 2015-08-30 at 07.04.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133365"/>
            <a:ext cx="4176464" cy="5391980"/>
          </a:xfrm>
          <a:prstGeom prst="rect">
            <a:avLst/>
          </a:prstGeom>
        </p:spPr>
      </p:pic>
      <p:sp>
        <p:nvSpPr>
          <p:cNvPr id="7" name="TextBox 6"/>
          <p:cNvSpPr txBox="1"/>
          <p:nvPr/>
        </p:nvSpPr>
        <p:spPr>
          <a:xfrm>
            <a:off x="5148064" y="1196752"/>
            <a:ext cx="3240360" cy="5078313"/>
          </a:xfrm>
          <a:prstGeom prst="rect">
            <a:avLst/>
          </a:prstGeom>
          <a:noFill/>
        </p:spPr>
        <p:txBody>
          <a:bodyPr wrap="square" rtlCol="0">
            <a:spAutoFit/>
          </a:bodyPr>
          <a:lstStyle/>
          <a:p>
            <a:r>
              <a:rPr lang="en-US" sz="3200" dirty="0" smtClean="0">
                <a:latin typeface="SassoonPrimaryInfant Regular"/>
                <a:cs typeface="SassoonPrimaryInfant Regular"/>
              </a:rPr>
              <a:t>My cat chased a mouse.</a:t>
            </a:r>
          </a:p>
          <a:p>
            <a:r>
              <a:rPr lang="en-US" sz="3200" dirty="0" smtClean="0">
                <a:latin typeface="SassoonPrimaryInfant Regular"/>
                <a:cs typeface="SassoonPrimaryInfant Regular"/>
              </a:rPr>
              <a:t>Miss Duncan drives a red Metro.</a:t>
            </a:r>
          </a:p>
          <a:p>
            <a:r>
              <a:rPr lang="en-US" sz="3200" dirty="0" smtClean="0">
                <a:latin typeface="SassoonPrimaryInfant Regular"/>
                <a:cs typeface="SassoonPrimaryInfant Regular"/>
              </a:rPr>
              <a:t>Kasper watered the garden.</a:t>
            </a:r>
          </a:p>
          <a:p>
            <a:r>
              <a:rPr lang="en-US" sz="3200" dirty="0" smtClean="0">
                <a:latin typeface="SassoonPrimaryInfant Regular"/>
                <a:cs typeface="SassoonPrimaryInfant Regular"/>
              </a:rPr>
              <a:t>Miss Hill ate her dinner.</a:t>
            </a:r>
          </a:p>
          <a:p>
            <a:r>
              <a:rPr lang="en-US" dirty="0" smtClean="0"/>
              <a:t>.</a:t>
            </a:r>
          </a:p>
          <a:p>
            <a:endParaRPr lang="en-US" dirty="0"/>
          </a:p>
        </p:txBody>
      </p:sp>
    </p:spTree>
    <p:extLst>
      <p:ext uri="{BB962C8B-B14F-4D97-AF65-F5344CB8AC3E}">
        <p14:creationId xmlns:p14="http://schemas.microsoft.com/office/powerpoint/2010/main" val="1954224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Verbs</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7" name="TextBox 6"/>
          <p:cNvSpPr txBox="1"/>
          <p:nvPr/>
        </p:nvSpPr>
        <p:spPr>
          <a:xfrm>
            <a:off x="5148064" y="1196752"/>
            <a:ext cx="3240360" cy="646331"/>
          </a:xfrm>
          <a:prstGeom prst="rect">
            <a:avLst/>
          </a:prstGeom>
          <a:noFill/>
        </p:spPr>
        <p:txBody>
          <a:bodyPr wrap="square" rtlCol="0">
            <a:spAutoFit/>
          </a:bodyPr>
          <a:lstStyle/>
          <a:p>
            <a:r>
              <a:rPr lang="en-US" dirty="0" smtClean="0"/>
              <a:t>.</a:t>
            </a:r>
          </a:p>
          <a:p>
            <a:endParaRPr lang="en-US" dirty="0"/>
          </a:p>
        </p:txBody>
      </p:sp>
      <p:sp>
        <p:nvSpPr>
          <p:cNvPr id="9" name="Rectangle 8"/>
          <p:cNvSpPr/>
          <p:nvPr/>
        </p:nvSpPr>
        <p:spPr>
          <a:xfrm>
            <a:off x="395536" y="1124744"/>
            <a:ext cx="8352928" cy="2308324"/>
          </a:xfrm>
          <a:prstGeom prst="rect">
            <a:avLst/>
          </a:prstGeom>
        </p:spPr>
        <p:txBody>
          <a:bodyPr wrap="square">
            <a:spAutoFit/>
          </a:bodyPr>
          <a:lstStyle/>
          <a:p>
            <a:r>
              <a:rPr lang="en-GB" sz="2400" dirty="0">
                <a:latin typeface="SassoonPrimaryInfant Regular"/>
                <a:cs typeface="SassoonPrimaryInfant Regular"/>
              </a:rPr>
              <a:t>A </a:t>
            </a:r>
            <a:r>
              <a:rPr lang="en-GB" sz="2400" b="1" dirty="0">
                <a:latin typeface="SassoonPrimaryInfant Regular"/>
                <a:cs typeface="SassoonPrimaryInfant Regular"/>
              </a:rPr>
              <a:t>verb </a:t>
            </a:r>
            <a:r>
              <a:rPr lang="en-GB" sz="2400" dirty="0">
                <a:latin typeface="SassoonPrimaryInfant Regular"/>
                <a:cs typeface="SassoonPrimaryInfant Regular"/>
              </a:rPr>
              <a:t>is the most important word in any sentence. The verb is the </a:t>
            </a:r>
            <a:r>
              <a:rPr lang="en-GB" sz="2400" b="1" dirty="0">
                <a:latin typeface="SassoonPrimaryInfant Regular"/>
                <a:cs typeface="SassoonPrimaryInfant Regular"/>
              </a:rPr>
              <a:t>doing word</a:t>
            </a:r>
            <a:r>
              <a:rPr lang="en-GB" sz="2400" dirty="0">
                <a:latin typeface="SassoonPrimaryInfant Regular"/>
                <a:cs typeface="SassoonPrimaryInfant Regular"/>
              </a:rPr>
              <a:t>, the </a:t>
            </a:r>
            <a:r>
              <a:rPr lang="en-GB" sz="2400" b="1" dirty="0">
                <a:latin typeface="SassoonPrimaryInfant Regular"/>
                <a:cs typeface="SassoonPrimaryInfant Regular"/>
              </a:rPr>
              <a:t>action word</a:t>
            </a:r>
            <a:r>
              <a:rPr lang="en-GB" sz="2400" dirty="0">
                <a:latin typeface="SassoonPrimaryInfant Regular"/>
                <a:cs typeface="SassoonPrimaryInfant Regular"/>
              </a:rPr>
              <a:t>. It is the word which tells us what </a:t>
            </a:r>
            <a:r>
              <a:rPr lang="en-GB" sz="2400" i="1" dirty="0">
                <a:latin typeface="SassoonPrimaryInfant Regular"/>
                <a:cs typeface="SassoonPrimaryInfant Regular"/>
              </a:rPr>
              <a:t>happens</a:t>
            </a:r>
            <a:r>
              <a:rPr lang="en-GB" sz="2400" dirty="0">
                <a:latin typeface="SassoonPrimaryInfant Regular"/>
                <a:cs typeface="SassoonPrimaryInfant Regular"/>
              </a:rPr>
              <a:t>, what </a:t>
            </a:r>
            <a:r>
              <a:rPr lang="en-GB" sz="2400" i="1" dirty="0">
                <a:latin typeface="SassoonPrimaryInfant Regular"/>
                <a:cs typeface="SassoonPrimaryInfant Regular"/>
              </a:rPr>
              <a:t>is happening</a:t>
            </a:r>
            <a:r>
              <a:rPr lang="en-GB" sz="2400" dirty="0">
                <a:latin typeface="SassoonPrimaryInfant Regular"/>
                <a:cs typeface="SassoonPrimaryInfant Regular"/>
              </a:rPr>
              <a:t>, what </a:t>
            </a:r>
            <a:r>
              <a:rPr lang="en-GB" sz="2400" i="1" dirty="0">
                <a:latin typeface="SassoonPrimaryInfant Regular"/>
                <a:cs typeface="SassoonPrimaryInfant Regular"/>
              </a:rPr>
              <a:t>will happen</a:t>
            </a:r>
            <a:r>
              <a:rPr lang="en-GB" sz="2400" dirty="0">
                <a:latin typeface="SassoonPrimaryInfant Regular"/>
                <a:cs typeface="SassoonPrimaryInfant Regular"/>
              </a:rPr>
              <a:t>, what </a:t>
            </a:r>
            <a:r>
              <a:rPr lang="en-GB" sz="2400" i="1" dirty="0">
                <a:latin typeface="SassoonPrimaryInfant Regular"/>
                <a:cs typeface="SassoonPrimaryInfant Regular"/>
              </a:rPr>
              <a:t>has happened</a:t>
            </a:r>
            <a:r>
              <a:rPr lang="en-GB" sz="2400" dirty="0">
                <a:latin typeface="SassoonPrimaryInfant Regular"/>
                <a:cs typeface="SassoonPrimaryInfant Regular"/>
              </a:rPr>
              <a:t>, what </a:t>
            </a:r>
            <a:r>
              <a:rPr lang="en-GB" sz="2400" i="1" dirty="0">
                <a:latin typeface="SassoonPrimaryInfant Regular"/>
                <a:cs typeface="SassoonPrimaryInfant Regular"/>
              </a:rPr>
              <a:t>happened</a:t>
            </a:r>
            <a:r>
              <a:rPr lang="en-GB" sz="2400" dirty="0">
                <a:latin typeface="SassoonPrimaryInfant Regular"/>
                <a:cs typeface="SassoonPrimaryInfant Regular"/>
              </a:rPr>
              <a:t>, and so on. The English language is very rich in verbs. Try to choose verbs that really bring your sentences to life. </a:t>
            </a:r>
            <a:endParaRPr lang="en-US" sz="2400" dirty="0">
              <a:latin typeface="SassoonPrimaryInfant Regular"/>
              <a:cs typeface="SassoonPrimaryInfant Regular"/>
            </a:endParaRPr>
          </a:p>
        </p:txBody>
      </p:sp>
      <p:sp>
        <p:nvSpPr>
          <p:cNvPr id="10" name="Rectangle 9"/>
          <p:cNvSpPr/>
          <p:nvPr/>
        </p:nvSpPr>
        <p:spPr>
          <a:xfrm>
            <a:off x="539552" y="3573016"/>
            <a:ext cx="7920880" cy="2246769"/>
          </a:xfrm>
          <a:prstGeom prst="rect">
            <a:avLst/>
          </a:prstGeom>
        </p:spPr>
        <p:txBody>
          <a:bodyPr wrap="square">
            <a:spAutoFit/>
          </a:bodyPr>
          <a:lstStyle/>
          <a:p>
            <a:pPr lvl="0"/>
            <a:r>
              <a:rPr lang="en-GB" sz="2000" dirty="0" smtClean="0">
                <a:latin typeface="SassoonPrimaryInfant Regular"/>
                <a:cs typeface="SassoonPrimaryInfant Regular"/>
              </a:rPr>
              <a:t>1 Our </a:t>
            </a:r>
            <a:r>
              <a:rPr lang="en-GB" sz="2000" dirty="0">
                <a:latin typeface="SassoonPrimaryInfant Regular"/>
                <a:cs typeface="SassoonPrimaryInfant Regular"/>
              </a:rPr>
              <a:t>cat .......... with the mouse for a while, then he suddenly .......... on it.</a:t>
            </a:r>
          </a:p>
          <a:p>
            <a:pPr lvl="0"/>
            <a:r>
              <a:rPr lang="en-GB" sz="2000" dirty="0" smtClean="0">
                <a:latin typeface="SassoonPrimaryInfant Regular"/>
                <a:cs typeface="SassoonPrimaryInfant Regular"/>
              </a:rPr>
              <a:t>2 Archie </a:t>
            </a:r>
            <a:r>
              <a:rPr lang="en-GB" sz="2000" dirty="0">
                <a:latin typeface="SassoonPrimaryInfant Regular"/>
                <a:cs typeface="SassoonPrimaryInfant Regular"/>
              </a:rPr>
              <a:t>.......... onto the dance floor and .......... at the nearest pretty girl.</a:t>
            </a:r>
          </a:p>
          <a:p>
            <a:pPr lvl="0"/>
            <a:r>
              <a:rPr lang="en-GB" sz="2000" dirty="0" smtClean="0">
                <a:latin typeface="SassoonPrimaryInfant Regular"/>
                <a:cs typeface="SassoonPrimaryInfant Regular"/>
              </a:rPr>
              <a:t>3 “</a:t>
            </a:r>
            <a:r>
              <a:rPr lang="en-GB" sz="2000" dirty="0">
                <a:latin typeface="SassoonPrimaryInfant Regular"/>
                <a:cs typeface="SassoonPrimaryInfant Regular"/>
              </a:rPr>
              <a:t>Someone has .......... the </a:t>
            </a:r>
            <a:r>
              <a:rPr lang="en-GB" sz="2000" dirty="0" err="1">
                <a:latin typeface="SassoonPrimaryInfant Regular"/>
                <a:cs typeface="SassoonPrimaryInfant Regular"/>
              </a:rPr>
              <a:t>Kooh</a:t>
            </a:r>
            <a:r>
              <a:rPr lang="en-GB" sz="2000" dirty="0">
                <a:latin typeface="SassoonPrimaryInfant Regular"/>
                <a:cs typeface="SassoonPrimaryInfant Regular"/>
              </a:rPr>
              <a:t>-</a:t>
            </a:r>
            <a:r>
              <a:rPr lang="en-GB" sz="2000" dirty="0" err="1">
                <a:latin typeface="SassoonPrimaryInfant Regular"/>
                <a:cs typeface="SassoonPrimaryInfant Regular"/>
              </a:rPr>
              <a:t>i</a:t>
            </a:r>
            <a:r>
              <a:rPr lang="en-GB" sz="2000" dirty="0">
                <a:latin typeface="SassoonPrimaryInfant Regular"/>
                <a:cs typeface="SassoonPrimaryInfant Regular"/>
              </a:rPr>
              <a:t>-Noor Diamond!” .......... Joe.</a:t>
            </a:r>
          </a:p>
          <a:p>
            <a:pPr lvl="0"/>
            <a:r>
              <a:rPr lang="en-GB" sz="2000" dirty="0" smtClean="0">
                <a:latin typeface="SassoonPrimaryInfant Regular"/>
                <a:cs typeface="SassoonPrimaryInfant Regular"/>
              </a:rPr>
              <a:t>4 Tarzan </a:t>
            </a:r>
            <a:r>
              <a:rPr lang="en-GB" sz="2000" dirty="0">
                <a:latin typeface="SassoonPrimaryInfant Regular"/>
                <a:cs typeface="SassoonPrimaryInfant Regular"/>
              </a:rPr>
              <a:t>was so hungry he .......... a whole wild pig by himself.</a:t>
            </a:r>
          </a:p>
          <a:p>
            <a:pPr lvl="0"/>
            <a:r>
              <a:rPr lang="en-GB" sz="2000" dirty="0" smtClean="0">
                <a:latin typeface="SassoonPrimaryInfant Regular"/>
                <a:cs typeface="SassoonPrimaryInfant Regular"/>
              </a:rPr>
              <a:t>5 What </a:t>
            </a:r>
            <a:r>
              <a:rPr lang="en-GB" sz="2000" dirty="0">
                <a:latin typeface="SassoonPrimaryInfant Regular"/>
                <a:cs typeface="SassoonPrimaryInfant Regular"/>
              </a:rPr>
              <a:t>a boy you are! You’re dad will definitely .......... you when we get home.</a:t>
            </a:r>
          </a:p>
        </p:txBody>
      </p:sp>
    </p:spTree>
    <p:extLst>
      <p:ext uri="{BB962C8B-B14F-4D97-AF65-F5344CB8AC3E}">
        <p14:creationId xmlns:p14="http://schemas.microsoft.com/office/powerpoint/2010/main" val="144971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Verbs</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7" name="TextBox 6"/>
          <p:cNvSpPr txBox="1"/>
          <p:nvPr/>
        </p:nvSpPr>
        <p:spPr>
          <a:xfrm>
            <a:off x="5148064" y="1196752"/>
            <a:ext cx="3240360" cy="646331"/>
          </a:xfrm>
          <a:prstGeom prst="rect">
            <a:avLst/>
          </a:prstGeom>
          <a:noFill/>
        </p:spPr>
        <p:txBody>
          <a:bodyPr wrap="square" rtlCol="0">
            <a:spAutoFit/>
          </a:bodyPr>
          <a:lstStyle/>
          <a:p>
            <a:r>
              <a:rPr lang="en-US" dirty="0" smtClean="0"/>
              <a:t>.</a:t>
            </a:r>
          </a:p>
          <a:p>
            <a:endParaRPr lang="en-US" dirty="0"/>
          </a:p>
        </p:txBody>
      </p:sp>
      <p:sp>
        <p:nvSpPr>
          <p:cNvPr id="9" name="Rectangle 8"/>
          <p:cNvSpPr/>
          <p:nvPr/>
        </p:nvSpPr>
        <p:spPr>
          <a:xfrm>
            <a:off x="395536" y="1124744"/>
            <a:ext cx="8352928" cy="4770537"/>
          </a:xfrm>
          <a:prstGeom prst="rect">
            <a:avLst/>
          </a:prstGeom>
        </p:spPr>
        <p:txBody>
          <a:bodyPr wrap="square">
            <a:spAutoFit/>
          </a:bodyPr>
          <a:lstStyle/>
          <a:p>
            <a:pPr lvl="0"/>
            <a:r>
              <a:rPr lang="en-GB" sz="2800" dirty="0" smtClean="0">
                <a:latin typeface="SassoonPrimaryInfant Regular"/>
                <a:cs typeface="SassoonPrimaryInfant Regular"/>
              </a:rPr>
              <a:t>Make these sentences far more interesting…..</a:t>
            </a:r>
          </a:p>
          <a:p>
            <a:pPr lvl="0"/>
            <a:endParaRPr lang="en-GB" sz="2800" dirty="0" smtClean="0">
              <a:latin typeface="SassoonPrimaryInfant Regular"/>
              <a:cs typeface="SassoonPrimaryInfant Regular"/>
            </a:endParaRPr>
          </a:p>
          <a:p>
            <a:pPr lvl="0"/>
            <a:r>
              <a:rPr lang="en-GB" sz="2800" dirty="0" smtClean="0">
                <a:latin typeface="SassoonPrimaryInfant Regular"/>
                <a:cs typeface="SassoonPrimaryInfant Regular"/>
              </a:rPr>
              <a:t>Amy </a:t>
            </a:r>
            <a:r>
              <a:rPr lang="en-GB" sz="2800" strike="sngStrike" dirty="0">
                <a:latin typeface="SassoonPrimaryInfant Regular"/>
                <a:cs typeface="SassoonPrimaryInfant Regular"/>
              </a:rPr>
              <a:t>ran </a:t>
            </a:r>
            <a:r>
              <a:rPr lang="en-GB" sz="2800" dirty="0">
                <a:latin typeface="SassoonPrimaryInfant Regular"/>
                <a:cs typeface="SassoonPrimaryInfant Regular"/>
              </a:rPr>
              <a:t>towards the finish line and burst through the tape.</a:t>
            </a:r>
          </a:p>
          <a:p>
            <a:pPr lvl="0"/>
            <a:r>
              <a:rPr lang="en-GB" sz="2800" dirty="0">
                <a:latin typeface="SassoonPrimaryInfant Regular"/>
                <a:cs typeface="SassoonPrimaryInfant Regular"/>
              </a:rPr>
              <a:t>Juliet </a:t>
            </a:r>
            <a:r>
              <a:rPr lang="en-GB" sz="2800" strike="sngStrike" dirty="0">
                <a:latin typeface="SassoonPrimaryInfant Regular"/>
                <a:cs typeface="SassoonPrimaryInfant Regular"/>
              </a:rPr>
              <a:t>said</a:t>
            </a:r>
            <a:r>
              <a:rPr lang="en-GB" sz="2800" dirty="0">
                <a:latin typeface="SassoonPrimaryInfant Regular"/>
                <a:cs typeface="SassoonPrimaryInfant Regular"/>
              </a:rPr>
              <a:t>, “Romeo, Romeo, wherefore art thou Romeo?”</a:t>
            </a:r>
          </a:p>
          <a:p>
            <a:pPr lvl="0"/>
            <a:r>
              <a:rPr lang="en-GB" sz="2800" dirty="0">
                <a:latin typeface="SassoonPrimaryInfant Regular"/>
                <a:cs typeface="SassoonPrimaryInfant Regular"/>
              </a:rPr>
              <a:t>Ben </a:t>
            </a:r>
            <a:r>
              <a:rPr lang="en-GB" sz="2800" strike="sngStrike" dirty="0">
                <a:latin typeface="SassoonPrimaryInfant Regular"/>
                <a:cs typeface="SassoonPrimaryInfant Regular"/>
              </a:rPr>
              <a:t>went </a:t>
            </a:r>
            <a:r>
              <a:rPr lang="en-GB" sz="2800" dirty="0">
                <a:latin typeface="SassoonPrimaryInfant Regular"/>
                <a:cs typeface="SassoonPrimaryInfant Regular"/>
              </a:rPr>
              <a:t>under the patio to look for the lost puppy.</a:t>
            </a:r>
          </a:p>
          <a:p>
            <a:pPr lvl="0"/>
            <a:r>
              <a:rPr lang="en-GB" sz="2800" dirty="0">
                <a:latin typeface="SassoonPrimaryInfant Regular"/>
                <a:cs typeface="SassoonPrimaryInfant Regular"/>
              </a:rPr>
              <a:t>Broccoli is something I really </a:t>
            </a:r>
            <a:r>
              <a:rPr lang="en-GB" sz="2800" strike="sngStrike" dirty="0">
                <a:latin typeface="SassoonPrimaryInfant Regular"/>
                <a:cs typeface="SassoonPrimaryInfant Regular"/>
              </a:rPr>
              <a:t>don’t like</a:t>
            </a:r>
            <a:r>
              <a:rPr lang="en-GB" sz="2800" dirty="0">
                <a:latin typeface="SassoonPrimaryInfant Regular"/>
                <a:cs typeface="SassoonPrimaryInfant Regular"/>
              </a:rPr>
              <a:t>.</a:t>
            </a:r>
          </a:p>
          <a:p>
            <a:pPr lvl="0"/>
            <a:r>
              <a:rPr lang="en-GB" sz="2800" dirty="0">
                <a:latin typeface="SassoonPrimaryInfant Regular"/>
                <a:cs typeface="SassoonPrimaryInfant Regular"/>
              </a:rPr>
              <a:t>The librarian </a:t>
            </a:r>
            <a:r>
              <a:rPr lang="en-GB" sz="2800" u="sng" dirty="0">
                <a:latin typeface="SassoonPrimaryInfant Regular"/>
                <a:cs typeface="SassoonPrimaryInfant Regular"/>
              </a:rPr>
              <a:t>put</a:t>
            </a:r>
            <a:r>
              <a:rPr lang="en-GB" sz="2800" dirty="0">
                <a:latin typeface="SassoonPrimaryInfant Regular"/>
                <a:cs typeface="SassoonPrimaryInfant Regular"/>
              </a:rPr>
              <a:t> the books on the shelf in alphabetical order</a:t>
            </a:r>
            <a:r>
              <a:rPr lang="en-GB" sz="2400" dirty="0"/>
              <a:t>.</a:t>
            </a:r>
          </a:p>
          <a:p>
            <a:endParaRPr lang="en-US" sz="2400" dirty="0">
              <a:latin typeface="SassoonPrimaryInfant Regular"/>
              <a:cs typeface="SassoonPrimaryInfant Regular"/>
            </a:endParaRPr>
          </a:p>
        </p:txBody>
      </p:sp>
    </p:spTree>
    <p:extLst>
      <p:ext uri="{BB962C8B-B14F-4D97-AF65-F5344CB8AC3E}">
        <p14:creationId xmlns:p14="http://schemas.microsoft.com/office/powerpoint/2010/main" val="11840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Verbs</a:t>
            </a:r>
            <a:endParaRPr lang="en-GB" sz="2000" b="1" u="sng" dirty="0">
              <a:solidFill>
                <a:srgbClr val="FF0000"/>
              </a:solidFill>
            </a:endParaRPr>
          </a:p>
        </p:txBody>
      </p:sp>
      <p:sp>
        <p:nvSpPr>
          <p:cNvPr id="4" name="Rectangle 3"/>
          <p:cNvSpPr/>
          <p:nvPr/>
        </p:nvSpPr>
        <p:spPr>
          <a:xfrm>
            <a:off x="323528" y="1772816"/>
            <a:ext cx="8424936" cy="523220"/>
          </a:xfrm>
          <a:prstGeom prst="rect">
            <a:avLst/>
          </a:prstGeom>
        </p:spPr>
        <p:txBody>
          <a:bodyPr wrap="square">
            <a:spAutoFit/>
          </a:bodyPr>
          <a:lstStyle/>
          <a:p>
            <a:endParaRPr lang="en-US" sz="2800" dirty="0"/>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7" name="TextBox 6"/>
          <p:cNvSpPr txBox="1"/>
          <p:nvPr/>
        </p:nvSpPr>
        <p:spPr>
          <a:xfrm>
            <a:off x="5148064" y="1196752"/>
            <a:ext cx="3240360" cy="646331"/>
          </a:xfrm>
          <a:prstGeom prst="rect">
            <a:avLst/>
          </a:prstGeom>
          <a:noFill/>
        </p:spPr>
        <p:txBody>
          <a:bodyPr wrap="square" rtlCol="0">
            <a:spAutoFit/>
          </a:bodyPr>
          <a:lstStyle/>
          <a:p>
            <a:r>
              <a:rPr lang="en-US" dirty="0" smtClean="0"/>
              <a:t>.</a:t>
            </a:r>
          </a:p>
          <a:p>
            <a:endParaRPr lang="en-US" dirty="0"/>
          </a:p>
        </p:txBody>
      </p:sp>
      <p:sp>
        <p:nvSpPr>
          <p:cNvPr id="9" name="Rectangle 8"/>
          <p:cNvSpPr/>
          <p:nvPr/>
        </p:nvSpPr>
        <p:spPr>
          <a:xfrm>
            <a:off x="395536" y="1124744"/>
            <a:ext cx="8352928" cy="4524315"/>
          </a:xfrm>
          <a:prstGeom prst="rect">
            <a:avLst/>
          </a:prstGeom>
        </p:spPr>
        <p:txBody>
          <a:bodyPr wrap="square">
            <a:spAutoFit/>
          </a:bodyPr>
          <a:lstStyle/>
          <a:p>
            <a:r>
              <a:rPr lang="en-GB" sz="2400" dirty="0">
                <a:latin typeface="SassoonPrimaryInfant Regular"/>
                <a:cs typeface="SassoonPrimaryInfant Regular"/>
              </a:rPr>
              <a:t>Here are some sentences written by people learning English. Can you spot where they’ve used the wrong tense, and replace the verbs with the correct tense?</a:t>
            </a:r>
          </a:p>
          <a:p>
            <a:r>
              <a:rPr lang="en-GB" sz="2400" dirty="0">
                <a:latin typeface="SassoonPrimaryInfant Regular"/>
                <a:cs typeface="SassoonPrimaryInfant Regular"/>
              </a:rPr>
              <a:t> </a:t>
            </a:r>
          </a:p>
          <a:p>
            <a:pPr lvl="0"/>
            <a:r>
              <a:rPr lang="en-GB" sz="2400" dirty="0" smtClean="0">
                <a:latin typeface="SassoonPrimaryInfant Regular"/>
                <a:cs typeface="SassoonPrimaryInfant Regular"/>
              </a:rPr>
              <a:t>1 Yesterday </a:t>
            </a:r>
            <a:r>
              <a:rPr lang="en-GB" sz="2400" dirty="0">
                <a:latin typeface="SassoonPrimaryInfant Regular"/>
                <a:cs typeface="SassoonPrimaryInfant Regular"/>
              </a:rPr>
              <a:t>I have the chance to eat haggis. It was delicious!</a:t>
            </a:r>
          </a:p>
          <a:p>
            <a:pPr lvl="0"/>
            <a:r>
              <a:rPr lang="en-GB" sz="2400" dirty="0" smtClean="0">
                <a:latin typeface="SassoonPrimaryInfant Regular"/>
                <a:cs typeface="SassoonPrimaryInfant Regular"/>
              </a:rPr>
              <a:t>2 On </a:t>
            </a:r>
            <a:r>
              <a:rPr lang="en-GB" sz="2400" dirty="0">
                <a:latin typeface="SassoonPrimaryInfant Regular"/>
                <a:cs typeface="SassoonPrimaryInfant Regular"/>
              </a:rPr>
              <a:t>warm days we like to sit and ate ice-cream on </a:t>
            </a:r>
            <a:r>
              <a:rPr lang="en-GB" sz="2400" dirty="0" err="1">
                <a:latin typeface="SassoonPrimaryInfant Regular"/>
                <a:cs typeface="SassoonPrimaryInfant Regular"/>
              </a:rPr>
              <a:t>Tankerton</a:t>
            </a:r>
            <a:r>
              <a:rPr lang="en-GB" sz="2400" dirty="0">
                <a:latin typeface="SassoonPrimaryInfant Regular"/>
                <a:cs typeface="SassoonPrimaryInfant Regular"/>
              </a:rPr>
              <a:t> Slopes.</a:t>
            </a:r>
          </a:p>
          <a:p>
            <a:pPr lvl="0"/>
            <a:r>
              <a:rPr lang="en-GB" sz="2400" dirty="0" smtClean="0">
                <a:latin typeface="SassoonPrimaryInfant Regular"/>
                <a:cs typeface="SassoonPrimaryInfant Regular"/>
              </a:rPr>
              <a:t>3 We’re </a:t>
            </a:r>
            <a:r>
              <a:rPr lang="en-GB" sz="2400" dirty="0">
                <a:latin typeface="SassoonPrimaryInfant Regular"/>
                <a:cs typeface="SassoonPrimaryInfant Regular"/>
              </a:rPr>
              <a:t>going to the shopping centre where we buy new trainers.</a:t>
            </a:r>
          </a:p>
          <a:p>
            <a:pPr lvl="0"/>
            <a:r>
              <a:rPr lang="en-GB" sz="2400" dirty="0" smtClean="0">
                <a:latin typeface="SassoonPrimaryInfant Regular"/>
                <a:cs typeface="SassoonPrimaryInfant Regular"/>
              </a:rPr>
              <a:t>4 I </a:t>
            </a:r>
            <a:r>
              <a:rPr lang="en-GB" sz="2400" dirty="0">
                <a:latin typeface="SassoonPrimaryInfant Regular"/>
                <a:cs typeface="SassoonPrimaryInfant Regular"/>
              </a:rPr>
              <a:t>would have done it if you would have told me sooner. (This one is tricky.)</a:t>
            </a:r>
          </a:p>
          <a:p>
            <a:pPr lvl="0"/>
            <a:r>
              <a:rPr lang="en-GB" sz="2400" dirty="0" smtClean="0">
                <a:latin typeface="SassoonPrimaryInfant Regular"/>
                <a:cs typeface="SassoonPrimaryInfant Regular"/>
              </a:rPr>
              <a:t>5 I </a:t>
            </a:r>
            <a:r>
              <a:rPr lang="en-GB" sz="2400" dirty="0">
                <a:latin typeface="SassoonPrimaryInfant Regular"/>
                <a:cs typeface="SassoonPrimaryInfant Regular"/>
              </a:rPr>
              <a:t>learn English for two years now.  (So is this one!)</a:t>
            </a:r>
          </a:p>
          <a:p>
            <a:endParaRPr lang="en-US" sz="2400" dirty="0">
              <a:latin typeface="SassoonPrimaryInfant Regular"/>
              <a:cs typeface="SassoonPrimaryInfant Regular"/>
            </a:endParaRPr>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Tree>
    <p:extLst>
      <p:ext uri="{BB962C8B-B14F-4D97-AF65-F5344CB8AC3E}">
        <p14:creationId xmlns:p14="http://schemas.microsoft.com/office/powerpoint/2010/main" val="57104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common nouns and proper nouns</a:t>
            </a:r>
            <a:endParaRPr lang="en-GB" sz="3200" dirty="0"/>
          </a:p>
        </p:txBody>
      </p:sp>
      <p:sp>
        <p:nvSpPr>
          <p:cNvPr id="12" name="Rectangle 11"/>
          <p:cNvSpPr/>
          <p:nvPr/>
        </p:nvSpPr>
        <p:spPr>
          <a:xfrm>
            <a:off x="323528" y="1556792"/>
            <a:ext cx="8496944" cy="1631216"/>
          </a:xfrm>
          <a:prstGeom prst="rect">
            <a:avLst/>
          </a:prstGeom>
        </p:spPr>
        <p:txBody>
          <a:bodyPr wrap="square">
            <a:spAutoFit/>
          </a:bodyPr>
          <a:lstStyle/>
          <a:p>
            <a:r>
              <a:rPr lang="en-US" sz="2000" dirty="0"/>
              <a:t>A common noun is a noun which is not the name of any particular person, place or thing, e.g. </a:t>
            </a:r>
            <a:r>
              <a:rPr lang="en-US" sz="2000" b="1" dirty="0"/>
              <a:t>dog</a:t>
            </a:r>
            <a:r>
              <a:rPr lang="en-US" sz="2000" dirty="0"/>
              <a:t>, </a:t>
            </a:r>
            <a:r>
              <a:rPr lang="en-US" sz="2000" b="1" dirty="0"/>
              <a:t>cup</a:t>
            </a:r>
            <a:r>
              <a:rPr lang="en-US" sz="2000" dirty="0"/>
              <a:t>, </a:t>
            </a:r>
            <a:r>
              <a:rPr lang="en-US" sz="2000" b="1" dirty="0"/>
              <a:t>curtain</a:t>
            </a:r>
            <a:r>
              <a:rPr lang="en-US" sz="2000" dirty="0"/>
              <a:t>. We can usually point at something with the name of a common noun – if we can see it, of course! A common noun does not usually begin with a capital letter – unless, of course, it is the first word in a sentence.</a:t>
            </a:r>
            <a:endParaRPr lang="en-GB" sz="2000" dirty="0"/>
          </a:p>
        </p:txBody>
      </p:sp>
      <p:sp>
        <p:nvSpPr>
          <p:cNvPr id="13" name="TextBox 12"/>
          <p:cNvSpPr txBox="1"/>
          <p:nvPr/>
        </p:nvSpPr>
        <p:spPr>
          <a:xfrm>
            <a:off x="395536" y="3181697"/>
            <a:ext cx="8136904" cy="3693319"/>
          </a:xfrm>
          <a:prstGeom prst="rect">
            <a:avLst/>
          </a:prstGeom>
          <a:noFill/>
        </p:spPr>
        <p:txBody>
          <a:bodyPr wrap="square" rtlCol="0">
            <a:spAutoFit/>
          </a:bodyPr>
          <a:lstStyle/>
          <a:p>
            <a:pPr lvl="0"/>
            <a:r>
              <a:rPr lang="en-US" sz="2400" dirty="0"/>
              <a:t>Name the </a:t>
            </a:r>
            <a:r>
              <a:rPr lang="en-US" sz="2400" b="1" dirty="0"/>
              <a:t>common nouns</a:t>
            </a:r>
            <a:r>
              <a:rPr lang="en-US" sz="2400" dirty="0"/>
              <a:t> in these sentences. Be careful </a:t>
            </a:r>
            <a:r>
              <a:rPr lang="en-US" sz="2400" b="1" dirty="0"/>
              <a:t>not</a:t>
            </a:r>
            <a:r>
              <a:rPr lang="en-US" sz="2400" dirty="0"/>
              <a:t> to name any nouns that are </a:t>
            </a:r>
            <a:r>
              <a:rPr lang="en-US" sz="2400" b="1" dirty="0"/>
              <a:t>not</a:t>
            </a:r>
            <a:r>
              <a:rPr lang="en-US" sz="2400" dirty="0"/>
              <a:t> common nouns – and there will be lots of them.</a:t>
            </a:r>
            <a:endParaRPr lang="en-GB" sz="2400" dirty="0"/>
          </a:p>
          <a:p>
            <a:pPr lvl="0"/>
            <a:r>
              <a:rPr lang="en-US" sz="2400" dirty="0" smtClean="0"/>
              <a:t>1    On </a:t>
            </a:r>
            <a:r>
              <a:rPr lang="en-US" sz="2400" dirty="0"/>
              <a:t>Sunday I enjoy a boiled egg with my breakfast.</a:t>
            </a:r>
            <a:endParaRPr lang="en-GB" sz="2400" dirty="0"/>
          </a:p>
          <a:p>
            <a:pPr lvl="0"/>
            <a:r>
              <a:rPr lang="en-US" sz="2400" dirty="0" smtClean="0"/>
              <a:t>2    Both </a:t>
            </a:r>
            <a:r>
              <a:rPr lang="en-US" sz="2400" dirty="0"/>
              <a:t>Bill and Ben scored two goals each.</a:t>
            </a:r>
            <a:endParaRPr lang="en-GB" sz="2400" dirty="0"/>
          </a:p>
          <a:p>
            <a:pPr lvl="0"/>
            <a:r>
              <a:rPr lang="en-US" sz="2400" dirty="0" smtClean="0"/>
              <a:t>3    Suzie </a:t>
            </a:r>
            <a:r>
              <a:rPr lang="en-US" sz="2400" dirty="0"/>
              <a:t>bought a lovely pink blouse at Primark.</a:t>
            </a:r>
            <a:endParaRPr lang="en-GB" sz="2400" dirty="0"/>
          </a:p>
          <a:p>
            <a:pPr lvl="0"/>
            <a:r>
              <a:rPr lang="en-US" sz="2400" dirty="0" smtClean="0"/>
              <a:t>4    The </a:t>
            </a:r>
            <a:r>
              <a:rPr lang="en-US" sz="2400" dirty="0"/>
              <a:t>seagulls at Island Wall often make a terrible racket.</a:t>
            </a:r>
            <a:endParaRPr lang="en-GB" sz="2400" dirty="0"/>
          </a:p>
          <a:p>
            <a:pPr lvl="0"/>
            <a:r>
              <a:rPr lang="en-US" sz="2400" dirty="0" smtClean="0"/>
              <a:t>5    WJS </a:t>
            </a:r>
            <a:r>
              <a:rPr lang="en-US" sz="2400" dirty="0"/>
              <a:t>is situated near the library in Oxford Street.</a:t>
            </a:r>
            <a:endParaRPr lang="en-GB" sz="2400" dirty="0"/>
          </a:p>
          <a:p>
            <a:pPr lvl="0"/>
            <a:r>
              <a:rPr lang="en-US" sz="2400" dirty="0" smtClean="0"/>
              <a:t>6    Cats</a:t>
            </a:r>
            <a:r>
              <a:rPr lang="en-US" sz="2400" dirty="0"/>
              <a:t>, in my opinion, are more independent than dogs.</a:t>
            </a:r>
            <a:endParaRPr lang="en-GB" sz="2400" dirty="0"/>
          </a:p>
          <a:p>
            <a:endParaRPr lang="en-US" dirty="0"/>
          </a:p>
        </p:txBody>
      </p:sp>
    </p:spTree>
    <p:extLst>
      <p:ext uri="{BB962C8B-B14F-4D97-AF65-F5344CB8AC3E}">
        <p14:creationId xmlns:p14="http://schemas.microsoft.com/office/powerpoint/2010/main" val="740661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Perfect tense</a:t>
            </a:r>
            <a:endParaRPr lang="en-GB" sz="2000" b="1" u="sng" dirty="0">
              <a:solidFill>
                <a:srgbClr val="FF0000"/>
              </a:solidFill>
            </a:endParaRPr>
          </a:p>
        </p:txBody>
      </p:sp>
      <p:sp>
        <p:nvSpPr>
          <p:cNvPr id="4" name="Rectangle 3"/>
          <p:cNvSpPr/>
          <p:nvPr/>
        </p:nvSpPr>
        <p:spPr>
          <a:xfrm>
            <a:off x="395536" y="980728"/>
            <a:ext cx="8424936" cy="1938992"/>
          </a:xfrm>
          <a:prstGeom prst="rect">
            <a:avLst/>
          </a:prstGeom>
        </p:spPr>
        <p:txBody>
          <a:bodyPr wrap="square">
            <a:spAutoFit/>
          </a:bodyPr>
          <a:lstStyle/>
          <a:p>
            <a:r>
              <a:rPr lang="en-US" sz="2400" dirty="0">
                <a:latin typeface="SassoonPrimaryInfant Regular"/>
                <a:cs typeface="SassoonPrimaryInfant Regular"/>
              </a:rPr>
              <a:t>The PRESENT </a:t>
            </a:r>
            <a:r>
              <a:rPr lang="en-US" sz="2400" b="1" dirty="0">
                <a:latin typeface="SassoonPrimaryInfant Regular"/>
                <a:cs typeface="SassoonPrimaryInfant Regular"/>
              </a:rPr>
              <a:t>PERFECT TENSE</a:t>
            </a:r>
            <a:r>
              <a:rPr lang="en-US" sz="2400" dirty="0">
                <a:latin typeface="SassoonPrimaryInfant Regular"/>
                <a:cs typeface="SassoonPrimaryInfant Regular"/>
              </a:rPr>
              <a:t> is formed with a present </a:t>
            </a:r>
            <a:r>
              <a:rPr lang="en-US" sz="2400" b="1" dirty="0">
                <a:latin typeface="SassoonPrimaryInfant Regular"/>
                <a:cs typeface="SassoonPrimaryInfant Regular"/>
              </a:rPr>
              <a:t>tense</a:t>
            </a:r>
            <a:r>
              <a:rPr lang="en-US" sz="2400" dirty="0">
                <a:latin typeface="SassoonPrimaryInfant Regular"/>
                <a:cs typeface="SassoonPrimaryInfant Regular"/>
              </a:rPr>
              <a:t> form of "to have" plus the past participle of the verb (which can be either regular or irregular in form). This </a:t>
            </a:r>
            <a:r>
              <a:rPr lang="en-US" sz="2400" b="1" dirty="0">
                <a:latin typeface="SassoonPrimaryInfant Regular"/>
                <a:cs typeface="SassoonPrimaryInfant Regular"/>
              </a:rPr>
              <a:t>tense</a:t>
            </a:r>
            <a:r>
              <a:rPr lang="en-US" sz="2400" dirty="0">
                <a:latin typeface="SassoonPrimaryInfant Regular"/>
                <a:cs typeface="SassoonPrimaryInfant Regular"/>
              </a:rPr>
              <a:t> indicates either that an action was completed (finished or "perfected") at some point in the past or that the action extends to the present:</a:t>
            </a:r>
          </a:p>
        </p:txBody>
      </p:sp>
      <p:sp>
        <p:nvSpPr>
          <p:cNvPr id="5" name="TextBox 4"/>
          <p:cNvSpPr txBox="1"/>
          <p:nvPr/>
        </p:nvSpPr>
        <p:spPr>
          <a:xfrm>
            <a:off x="323528" y="3534013"/>
            <a:ext cx="8820472" cy="369332"/>
          </a:xfrm>
          <a:prstGeom prst="rect">
            <a:avLst/>
          </a:prstGeom>
          <a:noFill/>
        </p:spPr>
        <p:txBody>
          <a:bodyPr wrap="square" rtlCol="0">
            <a:spAutoFit/>
          </a:bodyPr>
          <a:lstStyle/>
          <a:p>
            <a:endParaRPr lang="en-US" dirty="0"/>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7" name="TextBox 6"/>
          <p:cNvSpPr txBox="1"/>
          <p:nvPr/>
        </p:nvSpPr>
        <p:spPr>
          <a:xfrm>
            <a:off x="5148064" y="1196752"/>
            <a:ext cx="3240360" cy="646331"/>
          </a:xfrm>
          <a:prstGeom prst="rect">
            <a:avLst/>
          </a:prstGeom>
          <a:noFill/>
        </p:spPr>
        <p:txBody>
          <a:bodyPr wrap="square" rtlCol="0">
            <a:spAutoFit/>
          </a:bodyPr>
          <a:lstStyle/>
          <a:p>
            <a:r>
              <a:rPr lang="en-US" dirty="0" smtClean="0"/>
              <a:t>.</a:t>
            </a:r>
          </a:p>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pic>
        <p:nvPicPr>
          <p:cNvPr id="3" name="Picture 2" descr="Screen Shot 2015-08-30 at 07.27.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08" y="2996952"/>
            <a:ext cx="7874000" cy="3672408"/>
          </a:xfrm>
          <a:prstGeom prst="rect">
            <a:avLst/>
          </a:prstGeom>
        </p:spPr>
      </p:pic>
    </p:spTree>
    <p:extLst>
      <p:ext uri="{BB962C8B-B14F-4D97-AF65-F5344CB8AC3E}">
        <p14:creationId xmlns:p14="http://schemas.microsoft.com/office/powerpoint/2010/main" val="187734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a:t>u</a:t>
            </a:r>
            <a:r>
              <a:rPr lang="en-GB" sz="3200" dirty="0" smtClean="0"/>
              <a:t> sound written as </a:t>
            </a:r>
            <a:r>
              <a:rPr lang="en-GB" sz="3200" dirty="0" err="1" smtClean="0"/>
              <a:t>ou</a:t>
            </a:r>
            <a:r>
              <a:rPr lang="en-GB" sz="3200" dirty="0" smtClean="0"/>
              <a:t>.</a:t>
            </a:r>
            <a:endParaRPr lang="en-GB" sz="2000" b="1" u="sng" dirty="0">
              <a:solidFill>
                <a:srgbClr val="FF0000"/>
              </a:solidFill>
            </a:endParaRPr>
          </a:p>
        </p:txBody>
      </p:sp>
      <p:sp>
        <p:nvSpPr>
          <p:cNvPr id="5" name="TextBox 4"/>
          <p:cNvSpPr txBox="1"/>
          <p:nvPr/>
        </p:nvSpPr>
        <p:spPr>
          <a:xfrm>
            <a:off x="323528" y="3534013"/>
            <a:ext cx="8820472" cy="523220"/>
          </a:xfrm>
          <a:prstGeom prst="rect">
            <a:avLst/>
          </a:prstGeom>
          <a:noFill/>
        </p:spPr>
        <p:txBody>
          <a:bodyPr wrap="square" rtlCol="0">
            <a:spAutoFit/>
          </a:bodyPr>
          <a:lstStyle/>
          <a:p>
            <a:r>
              <a:rPr lang="en-US" sz="2800" dirty="0" smtClean="0">
                <a:latin typeface="SassoonPrimaryInfant Regular"/>
                <a:cs typeface="SassoonPrimaryInfant Regular"/>
              </a:rPr>
              <a:t>double</a:t>
            </a:r>
            <a:endParaRPr lang="en-US" sz="2800" dirty="0">
              <a:latin typeface="SassoonPrimaryInfant Regular"/>
              <a:cs typeface="SassoonPrimaryInfant Regular"/>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7" name="TextBox 6"/>
          <p:cNvSpPr txBox="1"/>
          <p:nvPr/>
        </p:nvSpPr>
        <p:spPr>
          <a:xfrm>
            <a:off x="5148064" y="1196752"/>
            <a:ext cx="3240360" cy="861774"/>
          </a:xfrm>
          <a:prstGeom prst="rect">
            <a:avLst/>
          </a:prstGeom>
          <a:noFill/>
        </p:spPr>
        <p:txBody>
          <a:bodyPr wrap="square" rtlCol="0">
            <a:spAutoFit/>
          </a:bodyPr>
          <a:lstStyle/>
          <a:p>
            <a:endParaRPr lang="en-US" dirty="0" smtClean="0"/>
          </a:p>
          <a:p>
            <a:r>
              <a:rPr lang="en-US" sz="3200" dirty="0" smtClean="0">
                <a:latin typeface="SassoonPrimaryInfant Regular"/>
                <a:cs typeface="SassoonPrimaryInfant Regular"/>
              </a:rPr>
              <a:t>touch</a:t>
            </a:r>
            <a:endParaRPr lang="en-US" sz="3200" dirty="0">
              <a:latin typeface="SassoonPrimaryInfant Regular"/>
              <a:cs typeface="SassoonPrimaryInfant Regular"/>
            </a:endParaRPr>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6" name="TextBox 5"/>
          <p:cNvSpPr txBox="1"/>
          <p:nvPr/>
        </p:nvSpPr>
        <p:spPr>
          <a:xfrm>
            <a:off x="701380" y="1857869"/>
            <a:ext cx="1586268" cy="769441"/>
          </a:xfrm>
          <a:prstGeom prst="rect">
            <a:avLst/>
          </a:prstGeom>
          <a:noFill/>
        </p:spPr>
        <p:txBody>
          <a:bodyPr wrap="none" rtlCol="0">
            <a:spAutoFit/>
          </a:bodyPr>
          <a:lstStyle/>
          <a:p>
            <a:r>
              <a:rPr lang="en-US" sz="4400" dirty="0" smtClean="0">
                <a:latin typeface="SassoonPrimaryInfant Regular"/>
                <a:cs typeface="SassoonPrimaryInfant Regular"/>
              </a:rPr>
              <a:t>young</a:t>
            </a:r>
            <a:endParaRPr lang="en-US" sz="4400" dirty="0">
              <a:latin typeface="SassoonPrimaryInfant Regular"/>
              <a:cs typeface="SassoonPrimaryInfant Regular"/>
            </a:endParaRPr>
          </a:p>
        </p:txBody>
      </p:sp>
      <p:sp>
        <p:nvSpPr>
          <p:cNvPr id="9" name="Rectangle 8"/>
          <p:cNvSpPr/>
          <p:nvPr/>
        </p:nvSpPr>
        <p:spPr>
          <a:xfrm>
            <a:off x="4192975" y="3244334"/>
            <a:ext cx="1459145" cy="523220"/>
          </a:xfrm>
          <a:prstGeom prst="rect">
            <a:avLst/>
          </a:prstGeom>
        </p:spPr>
        <p:txBody>
          <a:bodyPr wrap="square">
            <a:spAutoFit/>
          </a:bodyPr>
          <a:lstStyle/>
          <a:p>
            <a:r>
              <a:rPr lang="en-US" sz="2800" dirty="0" smtClean="0">
                <a:latin typeface="SassoonPrimaryInfant Regular"/>
                <a:cs typeface="SassoonPrimaryInfant Regular"/>
              </a:rPr>
              <a:t>sound</a:t>
            </a:r>
            <a:endParaRPr lang="en-US" sz="2800" dirty="0">
              <a:latin typeface="SassoonPrimaryInfant Regular"/>
              <a:cs typeface="SassoonPrimaryInfant Regular"/>
            </a:endParaRPr>
          </a:p>
        </p:txBody>
      </p:sp>
      <p:sp>
        <p:nvSpPr>
          <p:cNvPr id="11" name="TextBox 10"/>
          <p:cNvSpPr txBox="1"/>
          <p:nvPr/>
        </p:nvSpPr>
        <p:spPr>
          <a:xfrm>
            <a:off x="1691680" y="5013176"/>
            <a:ext cx="1088090" cy="523220"/>
          </a:xfrm>
          <a:prstGeom prst="rect">
            <a:avLst/>
          </a:prstGeom>
          <a:noFill/>
        </p:spPr>
        <p:txBody>
          <a:bodyPr wrap="none" rtlCol="0">
            <a:spAutoFit/>
          </a:bodyPr>
          <a:lstStyle/>
          <a:p>
            <a:r>
              <a:rPr lang="en-US" sz="2800" dirty="0" smtClean="0">
                <a:latin typeface="SassoonPrimaryInfant Regular"/>
                <a:cs typeface="SassoonPrimaryInfant Regular"/>
              </a:rPr>
              <a:t>pound</a:t>
            </a:r>
            <a:endParaRPr lang="en-US" sz="2800" dirty="0">
              <a:latin typeface="SassoonPrimaryInfant Regular"/>
              <a:cs typeface="SassoonPrimaryInfant Regular"/>
            </a:endParaRPr>
          </a:p>
        </p:txBody>
      </p:sp>
      <p:sp>
        <p:nvSpPr>
          <p:cNvPr id="12" name="TextBox 11"/>
          <p:cNvSpPr txBox="1"/>
          <p:nvPr/>
        </p:nvSpPr>
        <p:spPr>
          <a:xfrm>
            <a:off x="5796136" y="5301208"/>
            <a:ext cx="1172116" cy="584776"/>
          </a:xfrm>
          <a:prstGeom prst="rect">
            <a:avLst/>
          </a:prstGeom>
          <a:noFill/>
        </p:spPr>
        <p:txBody>
          <a:bodyPr wrap="none" rtlCol="0">
            <a:spAutoFit/>
          </a:bodyPr>
          <a:lstStyle/>
          <a:p>
            <a:r>
              <a:rPr lang="en-US" sz="3200" dirty="0" smtClean="0">
                <a:latin typeface="SassoonPrimaryInfant Regular"/>
                <a:cs typeface="SassoonPrimaryInfant Regular"/>
              </a:rPr>
              <a:t>found</a:t>
            </a:r>
            <a:endParaRPr lang="en-US" sz="3200" dirty="0">
              <a:latin typeface="SassoonPrimaryInfant Regular"/>
              <a:cs typeface="SassoonPrimaryInfant Regular"/>
            </a:endParaRPr>
          </a:p>
        </p:txBody>
      </p:sp>
      <p:sp>
        <p:nvSpPr>
          <p:cNvPr id="13" name="TextBox 12"/>
          <p:cNvSpPr txBox="1"/>
          <p:nvPr/>
        </p:nvSpPr>
        <p:spPr>
          <a:xfrm>
            <a:off x="6653628" y="2635140"/>
            <a:ext cx="1488395" cy="646331"/>
          </a:xfrm>
          <a:prstGeom prst="rect">
            <a:avLst/>
          </a:prstGeom>
          <a:noFill/>
        </p:spPr>
        <p:txBody>
          <a:bodyPr wrap="none" rtlCol="0">
            <a:spAutoFit/>
          </a:bodyPr>
          <a:lstStyle/>
          <a:p>
            <a:r>
              <a:rPr lang="en-US" sz="3600" dirty="0" smtClean="0">
                <a:latin typeface="SassoonPrimaryInfant Regular"/>
                <a:cs typeface="SassoonPrimaryInfant Regular"/>
              </a:rPr>
              <a:t>trouble</a:t>
            </a:r>
            <a:endParaRPr lang="en-US" sz="3600" dirty="0">
              <a:latin typeface="SassoonPrimaryInfant Regular"/>
              <a:cs typeface="SassoonPrimaryInfant Regular"/>
            </a:endParaRPr>
          </a:p>
        </p:txBody>
      </p:sp>
      <p:sp>
        <p:nvSpPr>
          <p:cNvPr id="15" name="TextBox 14"/>
          <p:cNvSpPr txBox="1"/>
          <p:nvPr/>
        </p:nvSpPr>
        <p:spPr>
          <a:xfrm>
            <a:off x="2369526" y="4341346"/>
            <a:ext cx="1435459" cy="584776"/>
          </a:xfrm>
          <a:prstGeom prst="rect">
            <a:avLst/>
          </a:prstGeom>
          <a:noFill/>
        </p:spPr>
        <p:txBody>
          <a:bodyPr wrap="none" rtlCol="0">
            <a:spAutoFit/>
          </a:bodyPr>
          <a:lstStyle/>
          <a:p>
            <a:r>
              <a:rPr lang="en-US" sz="3200" dirty="0" smtClean="0">
                <a:latin typeface="SassoonPrimaryInfant Regular"/>
                <a:cs typeface="SassoonPrimaryInfant Regular"/>
              </a:rPr>
              <a:t>country</a:t>
            </a:r>
            <a:endParaRPr lang="en-US" sz="3200" dirty="0">
              <a:latin typeface="SassoonPrimaryInfant Regular"/>
              <a:cs typeface="SassoonPrimaryInfant Regular"/>
            </a:endParaRPr>
          </a:p>
        </p:txBody>
      </p:sp>
    </p:spTree>
    <p:extLst>
      <p:ext uri="{BB962C8B-B14F-4D97-AF65-F5344CB8AC3E}">
        <p14:creationId xmlns:p14="http://schemas.microsoft.com/office/powerpoint/2010/main" val="108532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Prefix un – negative meaning.</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4" name="TextBox 3"/>
          <p:cNvSpPr txBox="1"/>
          <p:nvPr/>
        </p:nvSpPr>
        <p:spPr>
          <a:xfrm>
            <a:off x="1145" y="1196752"/>
            <a:ext cx="9142855" cy="5293756"/>
          </a:xfrm>
          <a:prstGeom prst="rect">
            <a:avLst/>
          </a:prstGeom>
          <a:noFill/>
        </p:spPr>
        <p:txBody>
          <a:bodyPr wrap="square" rtlCol="0">
            <a:spAutoFit/>
          </a:bodyPr>
          <a:lstStyle/>
          <a:p>
            <a:r>
              <a:rPr lang="en-GB" sz="3200" dirty="0">
                <a:latin typeface="SassoonPrimaryInfant Regular"/>
                <a:cs typeface="SassoonPrimaryInfant Regular"/>
              </a:rPr>
              <a:t>I used to be tidy, but now I am ___________.</a:t>
            </a:r>
          </a:p>
          <a:p>
            <a:r>
              <a:rPr lang="en-GB" sz="3200" dirty="0">
                <a:latin typeface="SassoonPrimaryInfant Regular"/>
                <a:cs typeface="SassoonPrimaryInfant Regular"/>
              </a:rPr>
              <a:t>Last week I was happy, but now I am __________.</a:t>
            </a:r>
          </a:p>
          <a:p>
            <a:r>
              <a:rPr lang="en-GB" sz="3200" dirty="0">
                <a:latin typeface="SassoonPrimaryInfant Regular"/>
                <a:cs typeface="SassoonPrimaryInfant Regular"/>
              </a:rPr>
              <a:t>That was a fair test, but this one is _________.</a:t>
            </a:r>
          </a:p>
          <a:p>
            <a:r>
              <a:rPr lang="en-GB" sz="3200" dirty="0">
                <a:latin typeface="SassoonPrimaryInfant Regular"/>
                <a:cs typeface="SassoonPrimaryInfant Regular"/>
              </a:rPr>
              <a:t>After the crash, he was hurt but she was _______.</a:t>
            </a:r>
          </a:p>
          <a:p>
            <a:r>
              <a:rPr lang="en-GB" sz="3200" dirty="0">
                <a:latin typeface="SassoonPrimaryInfant Regular"/>
                <a:cs typeface="SassoonPrimaryInfant Regular"/>
              </a:rPr>
              <a:t>I am prepared for the game, but you are ____________.</a:t>
            </a:r>
          </a:p>
          <a:p>
            <a:r>
              <a:rPr lang="en-GB" sz="3200" dirty="0">
                <a:latin typeface="SassoonPrimaryInfant Regular"/>
                <a:cs typeface="SassoonPrimaryInfant Regular"/>
              </a:rPr>
              <a:t>This lace is tied, but this one is _______.</a:t>
            </a:r>
          </a:p>
          <a:p>
            <a:r>
              <a:rPr lang="en-GB" sz="3200" dirty="0">
                <a:latin typeface="SassoonPrimaryInfant Regular"/>
                <a:cs typeface="SassoonPrimaryInfant Regular"/>
              </a:rPr>
              <a:t>I was grateful for my presents, but he was ____________.</a:t>
            </a:r>
          </a:p>
          <a:p>
            <a:r>
              <a:rPr lang="en-GB" sz="3200" dirty="0">
                <a:latin typeface="SassoonPrimaryInfant Regular"/>
                <a:cs typeface="SassoonPrimaryInfant Regular"/>
              </a:rPr>
              <a:t>She was sure she could find it, but I was ________.</a:t>
            </a:r>
          </a:p>
          <a:p>
            <a:endParaRPr lang="en-US" dirty="0"/>
          </a:p>
        </p:txBody>
      </p:sp>
    </p:spTree>
    <p:extLst>
      <p:ext uri="{BB962C8B-B14F-4D97-AF65-F5344CB8AC3E}">
        <p14:creationId xmlns:p14="http://schemas.microsoft.com/office/powerpoint/2010/main" val="39718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Prefix dis – negative meaning (some un too)</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7" name="Rectangle 6"/>
          <p:cNvSpPr/>
          <p:nvPr/>
        </p:nvSpPr>
        <p:spPr>
          <a:xfrm>
            <a:off x="323528" y="980728"/>
            <a:ext cx="8352928" cy="5693867"/>
          </a:xfrm>
          <a:prstGeom prst="rect">
            <a:avLst/>
          </a:prstGeom>
        </p:spPr>
        <p:txBody>
          <a:bodyPr wrap="square">
            <a:spAutoFit/>
          </a:bodyPr>
          <a:lstStyle/>
          <a:p>
            <a:r>
              <a:rPr lang="en-GB" sz="2800" dirty="0">
                <a:latin typeface="SassoonPrimaryInfant Regular"/>
                <a:cs typeface="SassoonPrimaryInfant Regular"/>
              </a:rPr>
              <a:t>Dear Granny,</a:t>
            </a:r>
          </a:p>
          <a:p>
            <a:r>
              <a:rPr lang="en-GB" sz="2800" dirty="0">
                <a:latin typeface="SassoonPrimaryInfant Regular"/>
                <a:cs typeface="SassoonPrimaryInfant Regular"/>
              </a:rPr>
              <a:t>I am very      happy at the camp.  Everyone has been very       kind to me and I am      able to sleep well at night.   Yesterday we played a game which was very        fair.  I was                   lucky to be in a team with all the older children.    They were very        honest and wanted to        obey all the rules.   They made me     tie my hair ribbons and I really      like having my hair down.  I have decided to        wrap my present before I       dress for bed.   Thank you, Granny, for the magic cloak, now I will be able to      appear in front of everyone without a worry.</a:t>
            </a:r>
          </a:p>
          <a:p>
            <a:r>
              <a:rPr lang="en-GB" sz="2800" dirty="0">
                <a:latin typeface="SassoonPrimaryInfant Regular"/>
                <a:cs typeface="SassoonPrimaryInfant Regular"/>
              </a:rPr>
              <a:t>Love from Matilda xxx</a:t>
            </a:r>
          </a:p>
        </p:txBody>
      </p:sp>
    </p:spTree>
    <p:extLst>
      <p:ext uri="{BB962C8B-B14F-4D97-AF65-F5344CB8AC3E}">
        <p14:creationId xmlns:p14="http://schemas.microsoft.com/office/powerpoint/2010/main" val="458337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Prefix dis – negative meaning (some un too)</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7" name="Rectangle 6"/>
          <p:cNvSpPr/>
          <p:nvPr/>
        </p:nvSpPr>
        <p:spPr>
          <a:xfrm>
            <a:off x="323528" y="980728"/>
            <a:ext cx="8352928" cy="4154983"/>
          </a:xfrm>
          <a:prstGeom prst="rect">
            <a:avLst/>
          </a:prstGeom>
        </p:spPr>
        <p:txBody>
          <a:bodyPr wrap="square">
            <a:spAutoFit/>
          </a:bodyPr>
          <a:lstStyle/>
          <a:p>
            <a:r>
              <a:rPr lang="en-GB" sz="4400" dirty="0">
                <a:latin typeface="SassoonPrimaryInfant Regular"/>
                <a:cs typeface="SassoonPrimaryInfant Regular"/>
              </a:rPr>
              <a:t>d</a:t>
            </a:r>
            <a:r>
              <a:rPr lang="en-GB" sz="4400" dirty="0" smtClean="0">
                <a:latin typeface="SassoonPrimaryInfant Regular"/>
                <a:cs typeface="SassoonPrimaryInfant Regular"/>
              </a:rPr>
              <a:t>isappoint</a:t>
            </a:r>
          </a:p>
          <a:p>
            <a:r>
              <a:rPr lang="en-GB" sz="4400" dirty="0">
                <a:latin typeface="SassoonPrimaryInfant Regular"/>
                <a:cs typeface="SassoonPrimaryInfant Regular"/>
              </a:rPr>
              <a:t>d</a:t>
            </a:r>
            <a:r>
              <a:rPr lang="en-GB" sz="4400" dirty="0" smtClean="0">
                <a:latin typeface="SassoonPrimaryInfant Regular"/>
                <a:cs typeface="SassoonPrimaryInfant Regular"/>
              </a:rPr>
              <a:t>isagree</a:t>
            </a:r>
          </a:p>
          <a:p>
            <a:r>
              <a:rPr lang="en-GB" sz="4400" dirty="0">
                <a:latin typeface="SassoonPrimaryInfant Regular"/>
                <a:cs typeface="SassoonPrimaryInfant Regular"/>
              </a:rPr>
              <a:t>d</a:t>
            </a:r>
            <a:r>
              <a:rPr lang="en-GB" sz="4400" dirty="0" smtClean="0">
                <a:latin typeface="SassoonPrimaryInfant Regular"/>
                <a:cs typeface="SassoonPrimaryInfant Regular"/>
              </a:rPr>
              <a:t>isobey</a:t>
            </a:r>
          </a:p>
          <a:p>
            <a:endParaRPr lang="en-GB" sz="4400" dirty="0">
              <a:latin typeface="SassoonPrimaryInfant Regular"/>
              <a:cs typeface="SassoonPrimaryInfant Regular"/>
            </a:endParaRPr>
          </a:p>
          <a:p>
            <a:r>
              <a:rPr lang="en-GB" sz="4400" dirty="0" smtClean="0">
                <a:latin typeface="SassoonPrimaryInfant Regular"/>
                <a:cs typeface="SassoonPrimaryInfant Regular"/>
              </a:rPr>
              <a:t>Use your dictionaries to find some more – take care with spelling.</a:t>
            </a:r>
            <a:endParaRPr lang="en-GB" sz="4400" dirty="0">
              <a:latin typeface="SassoonPrimaryInfant Regular"/>
              <a:cs typeface="SassoonPrimaryInfant Regular"/>
            </a:endParaRPr>
          </a:p>
        </p:txBody>
      </p:sp>
    </p:spTree>
    <p:extLst>
      <p:ext uri="{BB962C8B-B14F-4D97-AF65-F5344CB8AC3E}">
        <p14:creationId xmlns:p14="http://schemas.microsoft.com/office/powerpoint/2010/main" val="304113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Prefix </a:t>
            </a:r>
            <a:r>
              <a:rPr lang="en-GB" sz="3200" dirty="0" err="1" smtClean="0"/>
              <a:t>mis</a:t>
            </a:r>
            <a:r>
              <a:rPr lang="en-GB" sz="3200" dirty="0" smtClean="0"/>
              <a:t> – negative meaning</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3" name="TextBox 2"/>
          <p:cNvSpPr txBox="1"/>
          <p:nvPr/>
        </p:nvSpPr>
        <p:spPr>
          <a:xfrm>
            <a:off x="539552" y="1556792"/>
            <a:ext cx="8129762" cy="3108544"/>
          </a:xfrm>
          <a:prstGeom prst="rect">
            <a:avLst/>
          </a:prstGeom>
          <a:noFill/>
        </p:spPr>
        <p:txBody>
          <a:bodyPr wrap="none" rtlCol="0">
            <a:spAutoFit/>
          </a:bodyPr>
          <a:lstStyle/>
          <a:p>
            <a:r>
              <a:rPr lang="en-US" sz="2800" dirty="0" smtClean="0">
                <a:latin typeface="SassoonPrimaryInfant Regular"/>
                <a:cs typeface="SassoonPrimaryInfant Regular"/>
              </a:rPr>
              <a:t>1 Barry had made a _________ when completing his </a:t>
            </a:r>
          </a:p>
          <a:p>
            <a:r>
              <a:rPr lang="en-US" sz="2800" dirty="0" smtClean="0">
                <a:latin typeface="SassoonPrimaryInfant Regular"/>
                <a:cs typeface="SassoonPrimaryInfant Regular"/>
              </a:rPr>
              <a:t>homework.</a:t>
            </a:r>
          </a:p>
          <a:p>
            <a:r>
              <a:rPr lang="en-US" sz="2800" dirty="0" smtClean="0">
                <a:latin typeface="SassoonPrimaryInfant Regular"/>
                <a:cs typeface="SassoonPrimaryInfant Regular"/>
              </a:rPr>
              <a:t>2 “I have _____________ what I needed to do?” cried </a:t>
            </a:r>
          </a:p>
          <a:p>
            <a:r>
              <a:rPr lang="en-US" sz="2800" dirty="0" smtClean="0">
                <a:latin typeface="SassoonPrimaryInfant Regular"/>
                <a:cs typeface="SassoonPrimaryInfant Regular"/>
              </a:rPr>
              <a:t>Ben.</a:t>
            </a:r>
          </a:p>
          <a:p>
            <a:r>
              <a:rPr lang="en-US" sz="2800" dirty="0" smtClean="0">
                <a:latin typeface="SassoonPrimaryInfant Regular"/>
                <a:cs typeface="SassoonPrimaryInfant Regular"/>
              </a:rPr>
              <a:t>3 The children were very naughty, they often </a:t>
            </a:r>
          </a:p>
          <a:p>
            <a:r>
              <a:rPr lang="en-US" sz="2800" dirty="0" smtClean="0">
                <a:latin typeface="SassoonPrimaryInfant Regular"/>
                <a:cs typeface="SassoonPrimaryInfant Regular"/>
              </a:rPr>
              <a:t>______________.</a:t>
            </a:r>
          </a:p>
          <a:p>
            <a:r>
              <a:rPr lang="en-US" sz="2800" dirty="0" smtClean="0">
                <a:latin typeface="SassoonPrimaryInfant Regular"/>
                <a:cs typeface="SassoonPrimaryInfant Regular"/>
              </a:rPr>
              <a:t>4 Olivia _________ the words in her spelling test.</a:t>
            </a:r>
            <a:endParaRPr lang="en-US" sz="2800" dirty="0">
              <a:latin typeface="SassoonPrimaryInfant Regular"/>
              <a:cs typeface="SassoonPrimaryInfant Regular"/>
            </a:endParaRPr>
          </a:p>
        </p:txBody>
      </p:sp>
    </p:spTree>
    <p:extLst>
      <p:ext uri="{BB962C8B-B14F-4D97-AF65-F5344CB8AC3E}">
        <p14:creationId xmlns:p14="http://schemas.microsoft.com/office/powerpoint/2010/main" val="376860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Prefix in</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4" name="Rectangle 3"/>
          <p:cNvSpPr/>
          <p:nvPr/>
        </p:nvSpPr>
        <p:spPr>
          <a:xfrm>
            <a:off x="323528" y="1268760"/>
            <a:ext cx="8496944" cy="5632311"/>
          </a:xfrm>
          <a:prstGeom prst="rect">
            <a:avLst/>
          </a:prstGeom>
        </p:spPr>
        <p:txBody>
          <a:bodyPr wrap="square">
            <a:spAutoFit/>
          </a:bodyPr>
          <a:lstStyle/>
          <a:p>
            <a:r>
              <a:rPr lang="en-GB" sz="2000" dirty="0">
                <a:latin typeface="SassoonPrimaryInfant Regular"/>
                <a:cs typeface="SassoonPrimaryInfant Regular"/>
              </a:rPr>
              <a:t>incomplete                                    insect</a:t>
            </a:r>
          </a:p>
          <a:p>
            <a:r>
              <a:rPr lang="en-GB" sz="2000" dirty="0">
                <a:latin typeface="SassoonPrimaryInfant Regular"/>
                <a:cs typeface="SassoonPrimaryInfant Regular"/>
              </a:rPr>
              <a:t>ingredient                                      insolent</a:t>
            </a:r>
          </a:p>
          <a:p>
            <a:r>
              <a:rPr lang="en-GB" sz="2000" dirty="0">
                <a:latin typeface="SassoonPrimaryInfant Regular"/>
                <a:cs typeface="SassoonPrimaryInfant Regular"/>
              </a:rPr>
              <a:t>interest                                          instrument</a:t>
            </a:r>
          </a:p>
          <a:p>
            <a:r>
              <a:rPr lang="en-GB" sz="2000" dirty="0">
                <a:latin typeface="SassoonPrimaryInfant Regular"/>
                <a:cs typeface="SassoonPrimaryInfant Regular"/>
              </a:rPr>
              <a:t>indoors                                          inedible</a:t>
            </a:r>
          </a:p>
          <a:p>
            <a:r>
              <a:rPr lang="en-GB" sz="2000" dirty="0">
                <a:latin typeface="SassoonPrimaryInfant Regular"/>
                <a:cs typeface="SassoonPrimaryInfant Regular"/>
              </a:rPr>
              <a:t>inhabit                                           interview</a:t>
            </a:r>
          </a:p>
          <a:p>
            <a:r>
              <a:rPr lang="en-GB" sz="2000" dirty="0">
                <a:latin typeface="SassoonPrimaryInfant Regular"/>
                <a:cs typeface="SassoonPrimaryInfant Regular"/>
              </a:rPr>
              <a:t>invest                                            infect</a:t>
            </a:r>
          </a:p>
          <a:p>
            <a:r>
              <a:rPr lang="en-GB" sz="2000" dirty="0">
                <a:latin typeface="SassoonPrimaryInfant Regular"/>
                <a:cs typeface="SassoonPrimaryInfant Regular"/>
              </a:rPr>
              <a:t>instead                                          industry</a:t>
            </a:r>
          </a:p>
          <a:p>
            <a:r>
              <a:rPr lang="en-GB" sz="2000" dirty="0">
                <a:latin typeface="SassoonPrimaryInfant Regular"/>
                <a:cs typeface="SassoonPrimaryInfant Regular"/>
              </a:rPr>
              <a:t> </a:t>
            </a:r>
          </a:p>
          <a:p>
            <a:pPr lvl="0"/>
            <a:r>
              <a:rPr lang="en-GB" sz="2000" dirty="0" smtClean="0">
                <a:latin typeface="SassoonPrimaryInfant Regular"/>
                <a:cs typeface="SassoonPrimaryInfant Regular"/>
              </a:rPr>
              <a:t>1 Polar </a:t>
            </a:r>
            <a:r>
              <a:rPr lang="en-GB" sz="2000" dirty="0">
                <a:latin typeface="SassoonPrimaryInfant Regular"/>
                <a:cs typeface="SassoonPrimaryInfant Regular"/>
              </a:rPr>
              <a:t>bears ------------ the Arctic region of the world.</a:t>
            </a:r>
          </a:p>
          <a:p>
            <a:pPr lvl="0"/>
            <a:r>
              <a:rPr lang="en-GB" sz="2000" dirty="0" smtClean="0">
                <a:latin typeface="SassoonPrimaryInfant Regular"/>
                <a:cs typeface="SassoonPrimaryInfant Regular"/>
              </a:rPr>
              <a:t>2 A </a:t>
            </a:r>
            <a:r>
              <a:rPr lang="en-GB" sz="2000" dirty="0">
                <a:latin typeface="SassoonPrimaryInfant Regular"/>
                <a:cs typeface="SassoonPrimaryInfant Regular"/>
              </a:rPr>
              <a:t>butterfly is an -------------.</a:t>
            </a:r>
          </a:p>
          <a:p>
            <a:pPr lvl="0"/>
            <a:r>
              <a:rPr lang="en-GB" sz="2000" dirty="0" smtClean="0">
                <a:latin typeface="SassoonPrimaryInfant Regular"/>
                <a:cs typeface="SassoonPrimaryInfant Regular"/>
              </a:rPr>
              <a:t>3 Because </a:t>
            </a:r>
            <a:r>
              <a:rPr lang="en-GB" sz="2000" dirty="0">
                <a:latin typeface="SassoonPrimaryInfant Regular"/>
                <a:cs typeface="SassoonPrimaryInfant Regular"/>
              </a:rPr>
              <a:t>the weather was bad we played -------</a:t>
            </a:r>
          </a:p>
          <a:p>
            <a:pPr lvl="0"/>
            <a:r>
              <a:rPr lang="en-GB" sz="2000" dirty="0" smtClean="0">
                <a:latin typeface="SassoonPrimaryInfant Regular"/>
                <a:cs typeface="SassoonPrimaryInfant Regular"/>
              </a:rPr>
              <a:t>4 I </a:t>
            </a:r>
            <a:r>
              <a:rPr lang="en-GB" sz="2000" dirty="0">
                <a:latin typeface="SassoonPrimaryInfant Regular"/>
                <a:cs typeface="SassoonPrimaryInfant Regular"/>
              </a:rPr>
              <a:t>need to -------- some of my wages for when I am older.</a:t>
            </a:r>
          </a:p>
          <a:p>
            <a:pPr lvl="0"/>
            <a:r>
              <a:rPr lang="en-GB" sz="2000" dirty="0" smtClean="0">
                <a:latin typeface="SassoonPrimaryInfant Regular"/>
                <a:cs typeface="SassoonPrimaryInfant Regular"/>
              </a:rPr>
              <a:t>5 My </a:t>
            </a:r>
            <a:r>
              <a:rPr lang="en-GB" sz="2000" dirty="0">
                <a:latin typeface="SassoonPrimaryInfant Regular"/>
                <a:cs typeface="SassoonPrimaryInfant Regular"/>
              </a:rPr>
              <a:t>homework was not finished :it was -----------</a:t>
            </a:r>
          </a:p>
          <a:p>
            <a:pPr lvl="0"/>
            <a:r>
              <a:rPr lang="en-GB" sz="2000" dirty="0" smtClean="0">
                <a:latin typeface="SassoonPrimaryInfant Regular"/>
                <a:cs typeface="SassoonPrimaryInfant Regular"/>
              </a:rPr>
              <a:t>6 The </a:t>
            </a:r>
            <a:r>
              <a:rPr lang="en-GB" sz="2000" dirty="0">
                <a:latin typeface="SassoonPrimaryInfant Regular"/>
                <a:cs typeface="SassoonPrimaryInfant Regular"/>
              </a:rPr>
              <a:t>mouldy cheese was -----------------</a:t>
            </a:r>
          </a:p>
          <a:p>
            <a:pPr lvl="0"/>
            <a:r>
              <a:rPr lang="en-GB" sz="2000" dirty="0" smtClean="0">
                <a:latin typeface="SassoonPrimaryInfant Regular"/>
                <a:cs typeface="SassoonPrimaryInfant Regular"/>
              </a:rPr>
              <a:t>7 People </a:t>
            </a:r>
            <a:r>
              <a:rPr lang="en-GB" sz="2000" dirty="0">
                <a:latin typeface="SassoonPrimaryInfant Regular"/>
                <a:cs typeface="SassoonPrimaryInfant Regular"/>
              </a:rPr>
              <a:t>with coughs can easily ------------ others</a:t>
            </a:r>
          </a:p>
          <a:p>
            <a:pPr lvl="0"/>
            <a:r>
              <a:rPr lang="en-GB" sz="2000" dirty="0" smtClean="0">
                <a:latin typeface="SassoonPrimaryInfant Regular"/>
                <a:cs typeface="SassoonPrimaryInfant Regular"/>
              </a:rPr>
              <a:t>8 Paul </a:t>
            </a:r>
            <a:r>
              <a:rPr lang="en-GB" sz="2000" dirty="0">
                <a:latin typeface="SassoonPrimaryInfant Regular"/>
                <a:cs typeface="SassoonPrimaryInfant Regular"/>
              </a:rPr>
              <a:t>went to the concert ---------- of his sister, Ann.</a:t>
            </a:r>
          </a:p>
          <a:p>
            <a:pPr lvl="0"/>
            <a:r>
              <a:rPr lang="en-GB" sz="2000" dirty="0" smtClean="0">
                <a:latin typeface="SassoonPrimaryInfant Regular"/>
                <a:cs typeface="SassoonPrimaryInfant Regular"/>
              </a:rPr>
              <a:t>9 Dad </a:t>
            </a:r>
            <a:r>
              <a:rPr lang="en-GB" sz="2000" dirty="0">
                <a:latin typeface="SassoonPrimaryInfant Regular"/>
                <a:cs typeface="SassoonPrimaryInfant Regular"/>
              </a:rPr>
              <a:t>went for an ------------- for a new job.</a:t>
            </a:r>
          </a:p>
          <a:p>
            <a:r>
              <a:rPr lang="en-GB" sz="2000" dirty="0">
                <a:latin typeface="SassoonPrimaryInfant Regular"/>
                <a:cs typeface="SassoonPrimaryInfant Regular"/>
              </a:rPr>
              <a:t>  </a:t>
            </a:r>
          </a:p>
        </p:txBody>
      </p:sp>
    </p:spTree>
    <p:extLst>
      <p:ext uri="{BB962C8B-B14F-4D97-AF65-F5344CB8AC3E}">
        <p14:creationId xmlns:p14="http://schemas.microsoft.com/office/powerpoint/2010/main" val="2363179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584776"/>
          </a:xfrm>
          <a:prstGeom prst="rect">
            <a:avLst/>
          </a:prstGeom>
          <a:solidFill>
            <a:schemeClr val="accent4">
              <a:lumMod val="60000"/>
              <a:lumOff val="40000"/>
            </a:schemeClr>
          </a:solidFill>
        </p:spPr>
        <p:txBody>
          <a:bodyPr wrap="square">
            <a:spAutoFit/>
          </a:bodyPr>
          <a:lstStyle/>
          <a:p>
            <a:pPr algn="ctr"/>
            <a:r>
              <a:rPr lang="en-GB" sz="3200" dirty="0" smtClean="0"/>
              <a:t>Adverbs</a:t>
            </a:r>
            <a:endParaRPr lang="en-GB" sz="2000" b="1" u="sng" dirty="0">
              <a:solidFill>
                <a:srgbClr val="FF0000"/>
              </a:solidFill>
            </a:endParaRPr>
          </a:p>
        </p:txBody>
      </p:sp>
      <p:sp>
        <p:nvSpPr>
          <p:cNvPr id="2" name="TextBox 1"/>
          <p:cNvSpPr txBox="1"/>
          <p:nvPr/>
        </p:nvSpPr>
        <p:spPr>
          <a:xfrm>
            <a:off x="1016000" y="2032000"/>
            <a:ext cx="184666" cy="369332"/>
          </a:xfrm>
          <a:prstGeom prst="rect">
            <a:avLst/>
          </a:prstGeom>
          <a:noFill/>
        </p:spPr>
        <p:txBody>
          <a:bodyPr wrap="none" rtlCol="0">
            <a:spAutoFit/>
          </a:bodyPr>
          <a:lstStyle/>
          <a:p>
            <a:endParaRPr lang="en-US" dirty="0"/>
          </a:p>
        </p:txBody>
      </p:sp>
      <p:sp>
        <p:nvSpPr>
          <p:cNvPr id="10" name="Rectangle 9"/>
          <p:cNvSpPr/>
          <p:nvPr/>
        </p:nvSpPr>
        <p:spPr>
          <a:xfrm>
            <a:off x="539552" y="3573016"/>
            <a:ext cx="7920880" cy="400110"/>
          </a:xfrm>
          <a:prstGeom prst="rect">
            <a:avLst/>
          </a:prstGeom>
        </p:spPr>
        <p:txBody>
          <a:bodyPr wrap="square">
            <a:spAutoFit/>
          </a:bodyPr>
          <a:lstStyle/>
          <a:p>
            <a:pPr lvl="0"/>
            <a:endParaRPr lang="en-GB" sz="2000" dirty="0">
              <a:latin typeface="SassoonPrimaryInfant Regular"/>
              <a:cs typeface="SassoonPrimaryInfant Regular"/>
            </a:endParaRPr>
          </a:p>
        </p:txBody>
      </p:sp>
      <p:sp>
        <p:nvSpPr>
          <p:cNvPr id="4" name="Rectangle 3"/>
          <p:cNvSpPr/>
          <p:nvPr/>
        </p:nvSpPr>
        <p:spPr>
          <a:xfrm>
            <a:off x="323528" y="1268760"/>
            <a:ext cx="8496944" cy="400110"/>
          </a:xfrm>
          <a:prstGeom prst="rect">
            <a:avLst/>
          </a:prstGeom>
        </p:spPr>
        <p:txBody>
          <a:bodyPr wrap="square">
            <a:spAutoFit/>
          </a:bodyPr>
          <a:lstStyle/>
          <a:p>
            <a:r>
              <a:rPr lang="en-GB" sz="2000" dirty="0" smtClean="0">
                <a:latin typeface="SassoonPrimaryInfant Regular"/>
                <a:cs typeface="SassoonPrimaryInfant Regular"/>
              </a:rPr>
              <a:t>  </a:t>
            </a:r>
            <a:endParaRPr lang="en-GB" sz="2000" dirty="0">
              <a:latin typeface="SassoonPrimaryInfant Regular"/>
              <a:cs typeface="SassoonPrimaryInfant Regular"/>
            </a:endParaRPr>
          </a:p>
        </p:txBody>
      </p:sp>
      <p:sp>
        <p:nvSpPr>
          <p:cNvPr id="3" name="Rectangle 2"/>
          <p:cNvSpPr/>
          <p:nvPr/>
        </p:nvSpPr>
        <p:spPr>
          <a:xfrm>
            <a:off x="395536" y="1124744"/>
            <a:ext cx="8424936" cy="3046988"/>
          </a:xfrm>
          <a:prstGeom prst="rect">
            <a:avLst/>
          </a:prstGeom>
        </p:spPr>
        <p:txBody>
          <a:bodyPr wrap="square">
            <a:spAutoFit/>
          </a:bodyPr>
          <a:lstStyle/>
          <a:p>
            <a:r>
              <a:rPr lang="en-GB" sz="2400" b="1" dirty="0" smtClean="0">
                <a:latin typeface="SassoonPrimaryInfant Regular"/>
                <a:cs typeface="SassoonPrimaryInfant Regular"/>
              </a:rPr>
              <a:t>1  Adverbs</a:t>
            </a:r>
            <a:r>
              <a:rPr lang="en-GB" sz="2400" dirty="0" smtClean="0">
                <a:latin typeface="SassoonPrimaryInfant Regular"/>
                <a:cs typeface="SassoonPrimaryInfant Regular"/>
              </a:rPr>
              <a:t> </a:t>
            </a:r>
            <a:r>
              <a:rPr lang="en-GB" sz="2400" dirty="0">
                <a:latin typeface="SassoonPrimaryInfant Regular"/>
                <a:cs typeface="SassoonPrimaryInfant Regular"/>
              </a:rPr>
              <a:t>are words that we use to describe other words. They can be used to </a:t>
            </a:r>
            <a:r>
              <a:rPr lang="en-GB" sz="2400" b="1" dirty="0">
                <a:latin typeface="SassoonPrimaryInfant Regular"/>
                <a:cs typeface="SassoonPrimaryInfant Regular"/>
              </a:rPr>
              <a:t>describe verbs</a:t>
            </a:r>
            <a:r>
              <a:rPr lang="en-GB" sz="2400" dirty="0">
                <a:latin typeface="SassoonPrimaryInfant Regular"/>
                <a:cs typeface="SassoonPrimaryInfant Regular"/>
              </a:rPr>
              <a:t>, adjectives, and even other adverbs. For the moment, we are going to study how adverbs are used to tell us something more about verbs. Most adverbs finish with –</a:t>
            </a:r>
            <a:r>
              <a:rPr lang="en-GB" sz="2400" dirty="0" err="1">
                <a:latin typeface="SassoonPrimaryInfant Regular"/>
                <a:cs typeface="SassoonPrimaryInfant Regular"/>
              </a:rPr>
              <a:t>ly</a:t>
            </a:r>
            <a:r>
              <a:rPr lang="en-GB" sz="2400" dirty="0">
                <a:latin typeface="SassoonPrimaryInfant Regular"/>
                <a:cs typeface="SassoonPrimaryInfant Regular"/>
              </a:rPr>
              <a:t> (quickly, carefully, gently, cautiously), but there are few that don’t. Think of </a:t>
            </a:r>
            <a:r>
              <a:rPr lang="en-GB" sz="2400" b="1" dirty="0">
                <a:latin typeface="SassoonPrimaryInfant Regular"/>
                <a:cs typeface="SassoonPrimaryInfant Regular"/>
              </a:rPr>
              <a:t>an adverb</a:t>
            </a:r>
            <a:r>
              <a:rPr lang="en-GB" sz="2400" dirty="0">
                <a:latin typeface="SassoonPrimaryInfant Regular"/>
                <a:cs typeface="SassoonPrimaryInfant Regular"/>
              </a:rPr>
              <a:t> as a word that </a:t>
            </a:r>
            <a:r>
              <a:rPr lang="en-GB" sz="2400" b="1" dirty="0">
                <a:latin typeface="SassoonPrimaryInfant Regular"/>
                <a:cs typeface="SassoonPrimaryInfant Regular"/>
              </a:rPr>
              <a:t>adds</a:t>
            </a:r>
            <a:r>
              <a:rPr lang="en-GB" sz="2400" dirty="0">
                <a:latin typeface="SassoonPrimaryInfant Regular"/>
                <a:cs typeface="SassoonPrimaryInfant Regular"/>
              </a:rPr>
              <a:t> </a:t>
            </a:r>
            <a:r>
              <a:rPr lang="en-GB" sz="2400" b="1" dirty="0">
                <a:latin typeface="SassoonPrimaryInfant Regular"/>
                <a:cs typeface="SassoonPrimaryInfant Regular"/>
              </a:rPr>
              <a:t>something to a verb</a:t>
            </a:r>
            <a:r>
              <a:rPr lang="en-GB" sz="2400" dirty="0">
                <a:latin typeface="SassoonPrimaryInfant Regular"/>
                <a:cs typeface="SassoonPrimaryInfant Regular"/>
              </a:rPr>
              <a:t>. These are called </a:t>
            </a:r>
            <a:r>
              <a:rPr lang="en-GB" sz="2400" b="1" dirty="0">
                <a:latin typeface="SassoonPrimaryInfant Regular"/>
                <a:cs typeface="SassoonPrimaryInfant Regular"/>
              </a:rPr>
              <a:t>adverbs of</a:t>
            </a:r>
            <a:r>
              <a:rPr lang="en-GB" sz="2400" dirty="0">
                <a:latin typeface="SassoonPrimaryInfant Regular"/>
                <a:cs typeface="SassoonPrimaryInfant Regular"/>
              </a:rPr>
              <a:t> </a:t>
            </a:r>
            <a:r>
              <a:rPr lang="en-GB" sz="2400" b="1" dirty="0">
                <a:latin typeface="SassoonPrimaryInfant Regular"/>
                <a:cs typeface="SassoonPrimaryInfant Regular"/>
              </a:rPr>
              <a:t>manner</a:t>
            </a:r>
            <a:r>
              <a:rPr lang="en-GB" sz="2400" dirty="0" smtClean="0">
                <a:latin typeface="SassoonPrimaryInfant Regular"/>
                <a:cs typeface="SassoonPrimaryInfant Regular"/>
              </a:rPr>
              <a:t>.</a:t>
            </a:r>
          </a:p>
          <a:p>
            <a:endParaRPr lang="en-GB" sz="2400" dirty="0">
              <a:latin typeface="SassoonPrimaryInfant Regular"/>
              <a:cs typeface="SassoonPrimaryInfant Regular"/>
            </a:endParaRPr>
          </a:p>
        </p:txBody>
      </p:sp>
    </p:spTree>
    <p:extLst>
      <p:ext uri="{BB962C8B-B14F-4D97-AF65-F5344CB8AC3E}">
        <p14:creationId xmlns:p14="http://schemas.microsoft.com/office/powerpoint/2010/main" val="1482816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88640"/>
            <a:ext cx="1315284" cy="707886"/>
          </a:xfrm>
          <a:prstGeom prst="rect">
            <a:avLst/>
          </a:prstGeom>
          <a:solidFill>
            <a:srgbClr val="FFFF00"/>
          </a:solidFill>
        </p:spPr>
        <p:txBody>
          <a:bodyPr wrap="none" rtlCol="0">
            <a:spAutoFit/>
          </a:bodyPr>
          <a:lstStyle/>
          <a:p>
            <a:r>
              <a:rPr lang="en-GB" sz="4000" dirty="0" smtClean="0"/>
              <a:t>there</a:t>
            </a:r>
            <a:endParaRPr lang="en-GB" sz="4000" dirty="0"/>
          </a:p>
        </p:txBody>
      </p:sp>
      <p:sp>
        <p:nvSpPr>
          <p:cNvPr id="5" name="TextBox 4"/>
          <p:cNvSpPr txBox="1"/>
          <p:nvPr/>
        </p:nvSpPr>
        <p:spPr>
          <a:xfrm>
            <a:off x="6012160" y="260648"/>
            <a:ext cx="1675459" cy="707886"/>
          </a:xfrm>
          <a:prstGeom prst="rect">
            <a:avLst/>
          </a:prstGeom>
          <a:solidFill>
            <a:srgbClr val="FFFF00"/>
          </a:solidFill>
        </p:spPr>
        <p:txBody>
          <a:bodyPr wrap="none" rtlCol="0">
            <a:spAutoFit/>
          </a:bodyPr>
          <a:lstStyle/>
          <a:p>
            <a:r>
              <a:rPr lang="en-GB" sz="4000" dirty="0"/>
              <a:t>t</a:t>
            </a:r>
            <a:r>
              <a:rPr lang="en-GB" sz="4000" dirty="0" smtClean="0"/>
              <a:t>hey’re</a:t>
            </a:r>
            <a:endParaRPr lang="en-GB" sz="4000" dirty="0"/>
          </a:p>
        </p:txBody>
      </p:sp>
      <p:sp>
        <p:nvSpPr>
          <p:cNvPr id="8" name="Rectangle 7"/>
          <p:cNvSpPr/>
          <p:nvPr/>
        </p:nvSpPr>
        <p:spPr>
          <a:xfrm>
            <a:off x="323528" y="980728"/>
            <a:ext cx="8496944" cy="1200328"/>
          </a:xfrm>
          <a:prstGeom prst="rect">
            <a:avLst/>
          </a:prstGeom>
          <a:solidFill>
            <a:schemeClr val="accent4">
              <a:lumMod val="60000"/>
              <a:lumOff val="40000"/>
            </a:schemeClr>
          </a:solidFill>
        </p:spPr>
        <p:txBody>
          <a:bodyPr wrap="square">
            <a:spAutoFit/>
          </a:bodyPr>
          <a:lstStyle/>
          <a:p>
            <a:r>
              <a:rPr lang="en-GB" sz="2400" dirty="0" smtClean="0"/>
              <a:t>There – making a statement or writing about a place.</a:t>
            </a:r>
          </a:p>
          <a:p>
            <a:r>
              <a:rPr lang="en-GB" sz="2400" dirty="0" smtClean="0"/>
              <a:t>Their – belonging to them</a:t>
            </a:r>
          </a:p>
          <a:p>
            <a:r>
              <a:rPr lang="en-GB" sz="2400" dirty="0" smtClean="0"/>
              <a:t>They’re -  instead of saying ‘they are’</a:t>
            </a:r>
            <a:endParaRPr lang="en-GB" sz="2400" dirty="0"/>
          </a:p>
        </p:txBody>
      </p:sp>
      <p:sp>
        <p:nvSpPr>
          <p:cNvPr id="9" name="Rectangle 8"/>
          <p:cNvSpPr/>
          <p:nvPr/>
        </p:nvSpPr>
        <p:spPr>
          <a:xfrm>
            <a:off x="251520" y="2276872"/>
            <a:ext cx="8640960" cy="4401205"/>
          </a:xfrm>
          <a:prstGeom prst="rect">
            <a:avLst/>
          </a:prstGeom>
        </p:spPr>
        <p:txBody>
          <a:bodyPr wrap="square">
            <a:spAutoFit/>
          </a:bodyPr>
          <a:lstStyle/>
          <a:p>
            <a:pPr marL="609600" indent="-609600">
              <a:buFontTx/>
              <a:buNone/>
            </a:pPr>
            <a:r>
              <a:rPr lang="en-GB" sz="2800" dirty="0"/>
              <a:t>1. The teacher told them to leave …….. books on the desk. </a:t>
            </a:r>
          </a:p>
          <a:p>
            <a:pPr marL="609600" indent="-609600">
              <a:buFontTx/>
              <a:buNone/>
            </a:pPr>
            <a:r>
              <a:rPr lang="en-GB" sz="2800" dirty="0"/>
              <a:t>2. Billy is always ……. on time.</a:t>
            </a:r>
          </a:p>
          <a:p>
            <a:pPr marL="609600" indent="-609600">
              <a:buFontTx/>
              <a:buNone/>
            </a:pPr>
            <a:r>
              <a:rPr lang="en-GB" sz="2800" dirty="0"/>
              <a:t>3. ………. are over 900 students at our school.</a:t>
            </a:r>
          </a:p>
          <a:p>
            <a:pPr marL="609600" indent="-609600">
              <a:buFontTx/>
              <a:buNone/>
            </a:pPr>
            <a:r>
              <a:rPr lang="en-GB" sz="2800" dirty="0"/>
              <a:t>4. Ask them if ……….. coming tomorrow.</a:t>
            </a:r>
          </a:p>
          <a:p>
            <a:pPr marL="609600" indent="-609600">
              <a:buFontTx/>
              <a:buNone/>
            </a:pPr>
            <a:r>
              <a:rPr lang="en-GB" sz="2800" dirty="0"/>
              <a:t>5. Dad was pleased they had done well in ………. exams.</a:t>
            </a:r>
          </a:p>
          <a:p>
            <a:pPr marL="609600" indent="-609600">
              <a:buFontTx/>
              <a:buNone/>
            </a:pPr>
            <a:r>
              <a:rPr lang="en-GB" sz="2800" dirty="0"/>
              <a:t>6. We’ll go to McDonalds if ………. is time.  </a:t>
            </a:r>
          </a:p>
          <a:p>
            <a:pPr marL="609600" indent="-609600">
              <a:buFontTx/>
              <a:buNone/>
            </a:pPr>
            <a:r>
              <a:rPr lang="en-GB" sz="2800" dirty="0"/>
              <a:t>7. ………. baking a cake for their Grandma.  </a:t>
            </a:r>
          </a:p>
          <a:p>
            <a:pPr marL="609600" indent="-609600">
              <a:buFontTx/>
              <a:buNone/>
            </a:pPr>
            <a:r>
              <a:rPr lang="en-GB" sz="2800" dirty="0"/>
              <a:t>8.  Can you give me ……… telephone number?</a:t>
            </a:r>
          </a:p>
          <a:p>
            <a:pPr marL="609600" indent="-609600">
              <a:buFontTx/>
              <a:buNone/>
            </a:pPr>
            <a:r>
              <a:rPr lang="en-GB" sz="2800" dirty="0"/>
              <a:t>9. My parents won’t be coming as ………… both working on Saturday.</a:t>
            </a:r>
          </a:p>
        </p:txBody>
      </p:sp>
      <p:sp>
        <p:nvSpPr>
          <p:cNvPr id="10" name="TextBox 9"/>
          <p:cNvSpPr txBox="1"/>
          <p:nvPr/>
        </p:nvSpPr>
        <p:spPr>
          <a:xfrm>
            <a:off x="3563888" y="116632"/>
            <a:ext cx="1177776" cy="707886"/>
          </a:xfrm>
          <a:prstGeom prst="rect">
            <a:avLst/>
          </a:prstGeom>
          <a:solidFill>
            <a:srgbClr val="FFFF00"/>
          </a:solidFill>
        </p:spPr>
        <p:txBody>
          <a:bodyPr wrap="none" rtlCol="0">
            <a:spAutoFit/>
          </a:bodyPr>
          <a:lstStyle/>
          <a:p>
            <a:r>
              <a:rPr lang="en-GB" sz="4000" dirty="0" smtClean="0"/>
              <a:t>their</a:t>
            </a:r>
            <a:endParaRPr lang="en-GB" sz="4000" dirty="0"/>
          </a:p>
        </p:txBody>
      </p:sp>
    </p:spTree>
    <p:extLst>
      <p:ext uri="{BB962C8B-B14F-4D97-AF65-F5344CB8AC3E}">
        <p14:creationId xmlns:p14="http://schemas.microsoft.com/office/powerpoint/2010/main" val="368904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1999715" cy="707886"/>
          </a:xfrm>
          <a:prstGeom prst="rect">
            <a:avLst/>
          </a:prstGeom>
          <a:solidFill>
            <a:srgbClr val="FFFF00"/>
          </a:solidFill>
        </p:spPr>
        <p:txBody>
          <a:bodyPr wrap="none" rtlCol="0">
            <a:spAutoFit/>
          </a:bodyPr>
          <a:lstStyle/>
          <a:p>
            <a:r>
              <a:rPr lang="en-GB" sz="4000" dirty="0"/>
              <a:t>however</a:t>
            </a:r>
          </a:p>
        </p:txBody>
      </p:sp>
      <p:sp>
        <p:nvSpPr>
          <p:cNvPr id="5" name="TextBox 4"/>
          <p:cNvSpPr txBox="1"/>
          <p:nvPr/>
        </p:nvSpPr>
        <p:spPr>
          <a:xfrm>
            <a:off x="4728026" y="148872"/>
            <a:ext cx="894797" cy="707886"/>
          </a:xfrm>
          <a:prstGeom prst="rect">
            <a:avLst/>
          </a:prstGeom>
          <a:solidFill>
            <a:srgbClr val="FFFF00"/>
          </a:solidFill>
        </p:spPr>
        <p:txBody>
          <a:bodyPr wrap="none" rtlCol="0">
            <a:spAutoFit/>
          </a:bodyPr>
          <a:lstStyle/>
          <a:p>
            <a:r>
              <a:rPr lang="en-GB" sz="4000" dirty="0" smtClean="0"/>
              <a:t>but</a:t>
            </a:r>
            <a:endParaRPr lang="en-GB" sz="4000" dirty="0"/>
          </a:p>
        </p:txBody>
      </p:sp>
      <p:sp>
        <p:nvSpPr>
          <p:cNvPr id="6" name="TextBox 5"/>
          <p:cNvSpPr txBox="1"/>
          <p:nvPr/>
        </p:nvSpPr>
        <p:spPr>
          <a:xfrm>
            <a:off x="6804248" y="260648"/>
            <a:ext cx="1890839" cy="707886"/>
          </a:xfrm>
          <a:prstGeom prst="rect">
            <a:avLst/>
          </a:prstGeom>
          <a:solidFill>
            <a:srgbClr val="FFFF00"/>
          </a:solidFill>
        </p:spPr>
        <p:txBody>
          <a:bodyPr wrap="none" rtlCol="0">
            <a:spAutoFit/>
          </a:bodyPr>
          <a:lstStyle/>
          <a:p>
            <a:r>
              <a:rPr lang="en-GB" sz="4000" dirty="0"/>
              <a:t>because</a:t>
            </a:r>
          </a:p>
        </p:txBody>
      </p:sp>
      <p:sp>
        <p:nvSpPr>
          <p:cNvPr id="7" name="TextBox 6"/>
          <p:cNvSpPr txBox="1"/>
          <p:nvPr/>
        </p:nvSpPr>
        <p:spPr>
          <a:xfrm>
            <a:off x="5796136" y="510854"/>
            <a:ext cx="834459" cy="707886"/>
          </a:xfrm>
          <a:prstGeom prst="rect">
            <a:avLst/>
          </a:prstGeom>
          <a:solidFill>
            <a:srgbClr val="FFFF00"/>
          </a:solidFill>
        </p:spPr>
        <p:txBody>
          <a:bodyPr wrap="none" rtlCol="0">
            <a:spAutoFit/>
          </a:bodyPr>
          <a:lstStyle/>
          <a:p>
            <a:r>
              <a:rPr lang="en-GB" sz="4000" dirty="0"/>
              <a:t>yet</a:t>
            </a:r>
          </a:p>
        </p:txBody>
      </p:sp>
      <p:sp>
        <p:nvSpPr>
          <p:cNvPr id="8" name="Rectangle 7"/>
          <p:cNvSpPr/>
          <p:nvPr/>
        </p:nvSpPr>
        <p:spPr>
          <a:xfrm>
            <a:off x="179512" y="1340768"/>
            <a:ext cx="8496944" cy="1077218"/>
          </a:xfrm>
          <a:prstGeom prst="rect">
            <a:avLst/>
          </a:prstGeom>
          <a:solidFill>
            <a:schemeClr val="accent4">
              <a:lumMod val="60000"/>
              <a:lumOff val="40000"/>
            </a:schemeClr>
          </a:solidFill>
        </p:spPr>
        <p:txBody>
          <a:bodyPr wrap="square">
            <a:spAutoFit/>
          </a:bodyPr>
          <a:lstStyle/>
          <a:p>
            <a:r>
              <a:rPr lang="en-GB" sz="3200" dirty="0"/>
              <a:t>Pick the best connective </a:t>
            </a:r>
            <a:r>
              <a:rPr lang="en-GB" sz="3200" dirty="0" smtClean="0"/>
              <a:t>from above for </a:t>
            </a:r>
            <a:r>
              <a:rPr lang="en-GB" sz="3200" dirty="0"/>
              <a:t>each sentence below:</a:t>
            </a:r>
          </a:p>
        </p:txBody>
      </p:sp>
      <p:sp>
        <p:nvSpPr>
          <p:cNvPr id="9" name="Rectangle 8"/>
          <p:cNvSpPr/>
          <p:nvPr/>
        </p:nvSpPr>
        <p:spPr>
          <a:xfrm>
            <a:off x="251520" y="2996952"/>
            <a:ext cx="8892480" cy="3108543"/>
          </a:xfrm>
          <a:prstGeom prst="rect">
            <a:avLst/>
          </a:prstGeom>
        </p:spPr>
        <p:txBody>
          <a:bodyPr wrap="square">
            <a:spAutoFit/>
          </a:bodyPr>
          <a:lstStyle/>
          <a:p>
            <a:r>
              <a:rPr lang="en-GB" sz="2800" dirty="0"/>
              <a:t>1. Ben went to the doctor ___________ he was feeling ill.</a:t>
            </a:r>
            <a:endParaRPr lang="en-GB" sz="2800" dirty="0" smtClean="0"/>
          </a:p>
          <a:p>
            <a:r>
              <a:rPr lang="en-GB" sz="2800" dirty="0"/>
              <a:t/>
            </a:r>
            <a:br>
              <a:rPr lang="en-GB" sz="2800" dirty="0"/>
            </a:br>
            <a:r>
              <a:rPr lang="en-GB" sz="2800" dirty="0" smtClean="0"/>
              <a:t>2</a:t>
            </a:r>
            <a:r>
              <a:rPr lang="en-GB" sz="2800" dirty="0"/>
              <a:t>. Sam was happy, ___________ he felt tears fill his eyes.</a:t>
            </a:r>
            <a:endParaRPr lang="en-GB" sz="2800" dirty="0" smtClean="0"/>
          </a:p>
          <a:p>
            <a:r>
              <a:rPr lang="en-GB" sz="2800" dirty="0"/>
              <a:t/>
            </a:r>
            <a:br>
              <a:rPr lang="en-GB" sz="2800" dirty="0"/>
            </a:br>
            <a:r>
              <a:rPr lang="en-GB" sz="2800" dirty="0" smtClean="0"/>
              <a:t>3</a:t>
            </a:r>
            <a:r>
              <a:rPr lang="en-GB" sz="2800" dirty="0"/>
              <a:t>. Jimmy entered the room __________ feeling nervous.</a:t>
            </a:r>
            <a:endParaRPr lang="en-GB" sz="2800" dirty="0" smtClean="0"/>
          </a:p>
          <a:p>
            <a:endParaRPr lang="en-GB" sz="2800" dirty="0"/>
          </a:p>
          <a:p>
            <a:r>
              <a:rPr lang="en-GB" sz="2800" dirty="0"/>
              <a:t>4. His face turned red ___________ he was </a:t>
            </a:r>
            <a:r>
              <a:rPr lang="en-GB" sz="2800" dirty="0" smtClean="0"/>
              <a:t>embarrassed.</a:t>
            </a:r>
            <a:endParaRPr lang="en-GB" sz="2800" dirty="0"/>
          </a:p>
        </p:txBody>
      </p:sp>
      <p:sp>
        <p:nvSpPr>
          <p:cNvPr id="10" name="TextBox 9"/>
          <p:cNvSpPr txBox="1"/>
          <p:nvPr/>
        </p:nvSpPr>
        <p:spPr>
          <a:xfrm>
            <a:off x="2555776" y="502815"/>
            <a:ext cx="1716432" cy="707886"/>
          </a:xfrm>
          <a:prstGeom prst="rect">
            <a:avLst/>
          </a:prstGeom>
          <a:solidFill>
            <a:srgbClr val="FFFF00"/>
          </a:solidFill>
        </p:spPr>
        <p:txBody>
          <a:bodyPr wrap="none" rtlCol="0">
            <a:spAutoFit/>
          </a:bodyPr>
          <a:lstStyle/>
          <a:p>
            <a:r>
              <a:rPr lang="en-GB" sz="4000" dirty="0" smtClean="0"/>
              <a:t>despite</a:t>
            </a:r>
            <a:endParaRPr lang="en-GB" sz="4000" dirty="0"/>
          </a:p>
        </p:txBody>
      </p:sp>
    </p:spTree>
    <p:extLst>
      <p:ext uri="{BB962C8B-B14F-4D97-AF65-F5344CB8AC3E}">
        <p14:creationId xmlns:p14="http://schemas.microsoft.com/office/powerpoint/2010/main" val="310467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common nouns and proper nouns</a:t>
            </a:r>
            <a:endParaRPr lang="en-GB" sz="3200" dirty="0"/>
          </a:p>
        </p:txBody>
      </p:sp>
      <p:sp>
        <p:nvSpPr>
          <p:cNvPr id="12" name="Rectangle 11"/>
          <p:cNvSpPr/>
          <p:nvPr/>
        </p:nvSpPr>
        <p:spPr>
          <a:xfrm>
            <a:off x="323528" y="1556792"/>
            <a:ext cx="8496944" cy="1384995"/>
          </a:xfrm>
          <a:prstGeom prst="rect">
            <a:avLst/>
          </a:prstGeom>
        </p:spPr>
        <p:txBody>
          <a:bodyPr wrap="square">
            <a:spAutoFit/>
          </a:bodyPr>
          <a:lstStyle/>
          <a:p>
            <a:r>
              <a:rPr lang="en-US" sz="2800" dirty="0"/>
              <a:t>A proper noun is a noun that names a particular person, place or thing, e.g. </a:t>
            </a:r>
            <a:r>
              <a:rPr lang="en-US" sz="2800" b="1" dirty="0"/>
              <a:t>D</a:t>
            </a:r>
            <a:r>
              <a:rPr lang="en-US" sz="2800" dirty="0"/>
              <a:t>avid, </a:t>
            </a:r>
            <a:r>
              <a:rPr lang="en-US" sz="2800" b="1" dirty="0"/>
              <a:t>E</a:t>
            </a:r>
            <a:r>
              <a:rPr lang="en-US" sz="2800" dirty="0"/>
              <a:t>dinburgh. </a:t>
            </a:r>
            <a:r>
              <a:rPr lang="en-US" sz="2800" b="1" dirty="0"/>
              <a:t>A</a:t>
            </a:r>
            <a:r>
              <a:rPr lang="en-US" sz="2800" dirty="0"/>
              <a:t>tlantic </a:t>
            </a:r>
            <a:r>
              <a:rPr lang="en-US" sz="2800" b="1" dirty="0"/>
              <a:t>O</a:t>
            </a:r>
            <a:r>
              <a:rPr lang="en-US" sz="2800" dirty="0"/>
              <a:t>cean, </a:t>
            </a:r>
            <a:r>
              <a:rPr lang="en-US" sz="2800" b="1" dirty="0"/>
              <a:t>W</a:t>
            </a:r>
            <a:r>
              <a:rPr lang="en-US" sz="2800" dirty="0"/>
              <a:t>ednesday. </a:t>
            </a:r>
            <a:endParaRPr lang="en-GB" sz="2800" dirty="0"/>
          </a:p>
        </p:txBody>
      </p:sp>
      <p:sp>
        <p:nvSpPr>
          <p:cNvPr id="2" name="TextBox 1"/>
          <p:cNvSpPr txBox="1"/>
          <p:nvPr/>
        </p:nvSpPr>
        <p:spPr>
          <a:xfrm>
            <a:off x="251520" y="3573016"/>
            <a:ext cx="8712968" cy="2954655"/>
          </a:xfrm>
          <a:prstGeom prst="rect">
            <a:avLst/>
          </a:prstGeom>
          <a:noFill/>
        </p:spPr>
        <p:txBody>
          <a:bodyPr wrap="square" rtlCol="0">
            <a:spAutoFit/>
          </a:bodyPr>
          <a:lstStyle/>
          <a:p>
            <a:pPr lvl="0"/>
            <a:r>
              <a:rPr lang="en-US" sz="2800" b="1" dirty="0" smtClean="0"/>
              <a:t>1  …</a:t>
            </a:r>
            <a:r>
              <a:rPr lang="en-US" sz="2800" b="1" dirty="0"/>
              <a:t>….</a:t>
            </a:r>
            <a:r>
              <a:rPr lang="en-US" sz="2800" dirty="0"/>
              <a:t>  </a:t>
            </a:r>
            <a:r>
              <a:rPr lang="en-US" sz="2800" b="1" dirty="0"/>
              <a:t>……</a:t>
            </a:r>
            <a:r>
              <a:rPr lang="en-US" sz="2800" dirty="0"/>
              <a:t> is a member of the group called </a:t>
            </a:r>
            <a:r>
              <a:rPr lang="en-US" sz="2800" b="1" dirty="0"/>
              <a:t>O</a:t>
            </a:r>
            <a:r>
              <a:rPr lang="en-US" sz="2800" dirty="0"/>
              <a:t>ne  </a:t>
            </a:r>
            <a:r>
              <a:rPr lang="en-US" sz="2800" b="1" dirty="0"/>
              <a:t>………</a:t>
            </a:r>
            <a:r>
              <a:rPr lang="en-US" sz="2800" dirty="0"/>
              <a:t>  </a:t>
            </a:r>
            <a:r>
              <a:rPr lang="en-US" sz="2800" b="1" dirty="0"/>
              <a:t>.</a:t>
            </a:r>
            <a:endParaRPr lang="en-GB" sz="2800" dirty="0"/>
          </a:p>
          <a:p>
            <a:pPr lvl="0"/>
            <a:r>
              <a:rPr lang="en-US" sz="2800" dirty="0" smtClean="0"/>
              <a:t>2 The  </a:t>
            </a:r>
            <a:r>
              <a:rPr lang="en-US" sz="2800" b="1" dirty="0"/>
              <a:t>…….</a:t>
            </a:r>
            <a:r>
              <a:rPr lang="en-US" sz="2800" dirty="0"/>
              <a:t>  </a:t>
            </a:r>
            <a:r>
              <a:rPr lang="en-US" sz="2800" b="1" dirty="0"/>
              <a:t>G</a:t>
            </a:r>
            <a:r>
              <a:rPr lang="en-US" sz="2800" dirty="0"/>
              <a:t>ames of 2012 were held in </a:t>
            </a:r>
            <a:r>
              <a:rPr lang="en-US" sz="2800" b="1" dirty="0"/>
              <a:t>……</a:t>
            </a:r>
            <a:r>
              <a:rPr lang="en-US" sz="2800" dirty="0"/>
              <a:t>  </a:t>
            </a:r>
            <a:r>
              <a:rPr lang="en-US" sz="2800" b="1" dirty="0"/>
              <a:t>.</a:t>
            </a:r>
            <a:r>
              <a:rPr lang="en-US" sz="2800" dirty="0"/>
              <a:t> </a:t>
            </a:r>
            <a:endParaRPr lang="en-GB" sz="2800" dirty="0"/>
          </a:p>
          <a:p>
            <a:pPr lvl="0"/>
            <a:r>
              <a:rPr lang="en-US" sz="2800" b="1" dirty="0" smtClean="0"/>
              <a:t>3 L</a:t>
            </a:r>
            <a:r>
              <a:rPr lang="en-US" sz="2800" dirty="0" smtClean="0"/>
              <a:t>uis  </a:t>
            </a:r>
            <a:r>
              <a:rPr lang="en-US" sz="2800" b="1" dirty="0"/>
              <a:t>……</a:t>
            </a:r>
            <a:r>
              <a:rPr lang="en-US" sz="2800" dirty="0"/>
              <a:t>  plays for </a:t>
            </a:r>
            <a:r>
              <a:rPr lang="en-US" sz="2800" b="1" dirty="0"/>
              <a:t>………</a:t>
            </a:r>
            <a:r>
              <a:rPr lang="en-US" sz="2800" dirty="0"/>
              <a:t>  </a:t>
            </a:r>
            <a:r>
              <a:rPr lang="en-US" sz="2800" b="1" dirty="0"/>
              <a:t>F</a:t>
            </a:r>
            <a:r>
              <a:rPr lang="en-US" sz="2800" dirty="0"/>
              <a:t>ootball  </a:t>
            </a:r>
            <a:r>
              <a:rPr lang="en-US" sz="2800" b="1" dirty="0"/>
              <a:t>….</a:t>
            </a:r>
            <a:r>
              <a:rPr lang="en-US" sz="2800" dirty="0"/>
              <a:t>  </a:t>
            </a:r>
            <a:r>
              <a:rPr lang="en-US" sz="2800" b="1" dirty="0"/>
              <a:t>.</a:t>
            </a:r>
            <a:endParaRPr lang="en-GB" sz="2800" dirty="0"/>
          </a:p>
          <a:p>
            <a:pPr lvl="0"/>
            <a:r>
              <a:rPr lang="en-US" sz="2800" dirty="0" smtClean="0"/>
              <a:t>4 The </a:t>
            </a:r>
            <a:r>
              <a:rPr lang="en-US" sz="2800" b="1" dirty="0"/>
              <a:t>….. …… </a:t>
            </a:r>
            <a:r>
              <a:rPr lang="en-US" sz="2800" dirty="0"/>
              <a:t>novels were written by  </a:t>
            </a:r>
            <a:r>
              <a:rPr lang="en-US" sz="2800" b="1" dirty="0"/>
              <a:t>JK</a:t>
            </a:r>
            <a:r>
              <a:rPr lang="en-US" sz="2800" dirty="0"/>
              <a:t>  </a:t>
            </a:r>
            <a:r>
              <a:rPr lang="en-US" sz="2800" b="1" dirty="0"/>
              <a:t>…….</a:t>
            </a:r>
            <a:r>
              <a:rPr lang="en-US" sz="2800" dirty="0"/>
              <a:t>  </a:t>
            </a:r>
            <a:r>
              <a:rPr lang="en-US" sz="2800" b="1" dirty="0"/>
              <a:t>.</a:t>
            </a:r>
            <a:endParaRPr lang="en-GB" sz="2800" dirty="0"/>
          </a:p>
          <a:p>
            <a:pPr lvl="0"/>
            <a:r>
              <a:rPr lang="en-US" sz="2800" b="1" dirty="0" smtClean="0"/>
              <a:t>5 M</a:t>
            </a:r>
            <a:r>
              <a:rPr lang="en-US" sz="2800" dirty="0" smtClean="0"/>
              <a:t>r</a:t>
            </a:r>
            <a:r>
              <a:rPr lang="en-US" sz="2800" dirty="0"/>
              <a:t>.  </a:t>
            </a:r>
            <a:r>
              <a:rPr lang="en-US" sz="2800" b="1" dirty="0"/>
              <a:t>……</a:t>
            </a:r>
            <a:r>
              <a:rPr lang="en-US" sz="2800" dirty="0"/>
              <a:t> wrote  </a:t>
            </a:r>
            <a:r>
              <a:rPr lang="en-US" sz="2800" b="1" dirty="0"/>
              <a:t>….</a:t>
            </a:r>
            <a:r>
              <a:rPr lang="en-US" sz="2800" dirty="0"/>
              <a:t>  </a:t>
            </a:r>
            <a:r>
              <a:rPr lang="en-US" sz="2800" b="1" dirty="0"/>
              <a:t>….</a:t>
            </a:r>
            <a:r>
              <a:rPr lang="en-US" sz="2800" dirty="0"/>
              <a:t>  </a:t>
            </a:r>
            <a:r>
              <a:rPr lang="en-US" sz="2800" b="1" dirty="0"/>
              <a:t>A</a:t>
            </a:r>
            <a:r>
              <a:rPr lang="en-US" sz="2800" dirty="0"/>
              <a:t>  </a:t>
            </a:r>
            <a:r>
              <a:rPr lang="en-US" sz="2800" b="1" dirty="0"/>
              <a:t>….</a:t>
            </a:r>
            <a:r>
              <a:rPr lang="en-US" sz="2800" dirty="0"/>
              <a:t>  for  </a:t>
            </a:r>
            <a:r>
              <a:rPr lang="en-US" sz="2800" b="1" dirty="0"/>
              <a:t>W..  .</a:t>
            </a:r>
            <a:r>
              <a:rPr lang="en-US" sz="2800" dirty="0"/>
              <a:t> </a:t>
            </a:r>
            <a:endParaRPr lang="en-GB" sz="2800" dirty="0"/>
          </a:p>
          <a:p>
            <a:pPr lvl="0"/>
            <a:r>
              <a:rPr lang="en-US" sz="2800" dirty="0" smtClean="0"/>
              <a:t>6 …</a:t>
            </a:r>
            <a:r>
              <a:rPr lang="en-US" sz="2800" dirty="0"/>
              <a:t>….  </a:t>
            </a:r>
            <a:r>
              <a:rPr lang="en-US" sz="2800" b="1" dirty="0"/>
              <a:t>C</a:t>
            </a:r>
            <a:r>
              <a:rPr lang="en-US" sz="2800" dirty="0"/>
              <a:t>astle stands in the north east of </a:t>
            </a:r>
            <a:r>
              <a:rPr lang="en-US" sz="2800" b="1" dirty="0"/>
              <a:t>…….. </a:t>
            </a:r>
            <a:r>
              <a:rPr lang="en-US" sz="2800" dirty="0"/>
              <a:t> </a:t>
            </a:r>
            <a:r>
              <a:rPr lang="en-US" sz="2800" b="1" dirty="0"/>
              <a:t>.</a:t>
            </a:r>
            <a:endParaRPr lang="en-GB" sz="2800" dirty="0"/>
          </a:p>
          <a:p>
            <a:endParaRPr lang="en-US" dirty="0"/>
          </a:p>
        </p:txBody>
      </p:sp>
    </p:spTree>
    <p:extLst>
      <p:ext uri="{BB962C8B-B14F-4D97-AF65-F5344CB8AC3E}">
        <p14:creationId xmlns:p14="http://schemas.microsoft.com/office/powerpoint/2010/main" val="2916381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smtClean="0"/>
              <a:t>Pick the correct word or words from the options for each sentence below:</a:t>
            </a:r>
            <a:endParaRPr lang="en-GB" dirty="0"/>
          </a:p>
        </p:txBody>
      </p:sp>
      <p:sp>
        <p:nvSpPr>
          <p:cNvPr id="4" name="TextBox 3"/>
          <p:cNvSpPr txBox="1"/>
          <p:nvPr/>
        </p:nvSpPr>
        <p:spPr>
          <a:xfrm>
            <a:off x="179512" y="1628800"/>
            <a:ext cx="8368958" cy="2215991"/>
          </a:xfrm>
          <a:prstGeom prst="rect">
            <a:avLst/>
          </a:prstGeom>
          <a:noFill/>
        </p:spPr>
        <p:txBody>
          <a:bodyPr wrap="none" rtlCol="0">
            <a:spAutoFit/>
          </a:bodyPr>
          <a:lstStyle/>
          <a:p>
            <a:pPr marL="342900" indent="-342900">
              <a:buAutoNum type="arabicPeriod"/>
            </a:pPr>
            <a:r>
              <a:rPr lang="en-GB" sz="2400" dirty="0" smtClean="0"/>
              <a:t>The window was </a:t>
            </a:r>
            <a:r>
              <a:rPr lang="en-GB" sz="2400" dirty="0" smtClean="0">
                <a:solidFill>
                  <a:srgbClr val="FF0000"/>
                </a:solidFill>
              </a:rPr>
              <a:t>broke / broken / </a:t>
            </a:r>
            <a:r>
              <a:rPr lang="en-GB" sz="2400" dirty="0" err="1" smtClean="0">
                <a:solidFill>
                  <a:srgbClr val="FF0000"/>
                </a:solidFill>
              </a:rPr>
              <a:t>broked</a:t>
            </a:r>
            <a:r>
              <a:rPr lang="en-GB" sz="2400" dirty="0" smtClean="0">
                <a:solidFill>
                  <a:srgbClr val="FF0000"/>
                </a:solidFill>
              </a:rPr>
              <a:t> / </a:t>
            </a:r>
            <a:r>
              <a:rPr lang="en-GB" sz="2400" dirty="0" err="1" smtClean="0">
                <a:solidFill>
                  <a:srgbClr val="FF0000"/>
                </a:solidFill>
              </a:rPr>
              <a:t>breaked</a:t>
            </a:r>
            <a:r>
              <a:rPr lang="en-GB" sz="2400" dirty="0" smtClean="0">
                <a:solidFill>
                  <a:srgbClr val="FF0000"/>
                </a:solidFill>
              </a:rPr>
              <a:t> </a:t>
            </a:r>
            <a:r>
              <a:rPr lang="en-GB" sz="2400" dirty="0" smtClean="0"/>
              <a:t>by the ball.</a:t>
            </a:r>
          </a:p>
          <a:p>
            <a:pPr marL="342900" indent="-342900">
              <a:buAutoNum type="arabicPeriod"/>
            </a:pPr>
            <a:endParaRPr lang="en-GB" sz="2400" dirty="0"/>
          </a:p>
          <a:p>
            <a:pPr marL="342900" indent="-342900">
              <a:buAutoNum type="arabicPeriod"/>
            </a:pPr>
            <a:r>
              <a:rPr lang="en-GB" sz="2400" dirty="0" smtClean="0"/>
              <a:t>Mandy </a:t>
            </a:r>
            <a:r>
              <a:rPr lang="en-GB" sz="2400" dirty="0" smtClean="0">
                <a:solidFill>
                  <a:srgbClr val="FF0000"/>
                </a:solidFill>
              </a:rPr>
              <a:t>writ / wrote / </a:t>
            </a:r>
            <a:r>
              <a:rPr lang="en-GB" sz="2400" dirty="0" err="1" smtClean="0">
                <a:solidFill>
                  <a:srgbClr val="FF0000"/>
                </a:solidFill>
              </a:rPr>
              <a:t>witten</a:t>
            </a:r>
            <a:r>
              <a:rPr lang="en-GB" sz="2400" dirty="0" smtClean="0">
                <a:solidFill>
                  <a:srgbClr val="FF0000"/>
                </a:solidFill>
              </a:rPr>
              <a:t> / has wrote  </a:t>
            </a:r>
            <a:r>
              <a:rPr lang="en-GB" sz="2400" dirty="0" smtClean="0"/>
              <a:t>a letter.</a:t>
            </a:r>
          </a:p>
          <a:p>
            <a:pPr marL="342900" indent="-342900">
              <a:buAutoNum type="arabicPeriod"/>
            </a:pPr>
            <a:endParaRPr lang="en-GB" sz="2400" dirty="0"/>
          </a:p>
          <a:p>
            <a:pPr marL="342900" indent="-342900">
              <a:buAutoNum type="arabicPeriod"/>
            </a:pPr>
            <a:r>
              <a:rPr lang="en-GB" sz="2400" dirty="0" err="1" smtClean="0"/>
              <a:t>Benjie</a:t>
            </a:r>
            <a:r>
              <a:rPr lang="en-GB" sz="2400" dirty="0" smtClean="0"/>
              <a:t> has </a:t>
            </a:r>
            <a:r>
              <a:rPr lang="en-GB" sz="2400" dirty="0" smtClean="0">
                <a:solidFill>
                  <a:srgbClr val="FF0000"/>
                </a:solidFill>
              </a:rPr>
              <a:t>eaten / </a:t>
            </a:r>
            <a:r>
              <a:rPr lang="en-GB" sz="2400" dirty="0" err="1" smtClean="0">
                <a:solidFill>
                  <a:srgbClr val="FF0000"/>
                </a:solidFill>
              </a:rPr>
              <a:t>eated</a:t>
            </a:r>
            <a:r>
              <a:rPr lang="en-GB" sz="2400" dirty="0" smtClean="0">
                <a:solidFill>
                  <a:srgbClr val="FF0000"/>
                </a:solidFill>
              </a:rPr>
              <a:t> / ate / eaten </a:t>
            </a:r>
            <a:r>
              <a:rPr lang="en-GB" sz="2400" dirty="0" smtClean="0"/>
              <a:t>a large cucumber.</a:t>
            </a:r>
          </a:p>
          <a:p>
            <a:pPr marL="342900" indent="-342900">
              <a:buAutoNum type="arabicPeriod"/>
            </a:pPr>
            <a:endParaRPr lang="en-GB" dirty="0"/>
          </a:p>
        </p:txBody>
      </p:sp>
      <p:sp>
        <p:nvSpPr>
          <p:cNvPr id="5" name="Title 1"/>
          <p:cNvSpPr txBox="1">
            <a:spLocks/>
          </p:cNvSpPr>
          <p:nvPr/>
        </p:nvSpPr>
        <p:spPr>
          <a:xfrm>
            <a:off x="323528" y="3717032"/>
            <a:ext cx="8229600" cy="720080"/>
          </a:xfrm>
          <a:prstGeom prst="rect">
            <a:avLst/>
          </a:prstGeom>
          <a:solidFill>
            <a:srgbClr val="FFFF00"/>
          </a:solidFill>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Use </a:t>
            </a:r>
            <a:r>
              <a:rPr lang="en-GB" sz="4400" dirty="0" smtClean="0">
                <a:solidFill>
                  <a:srgbClr val="FF0000"/>
                </a:solidFill>
                <a:latin typeface="+mj-lt"/>
                <a:ea typeface="+mj-ea"/>
                <a:cs typeface="+mj-cs"/>
              </a:rPr>
              <a:t>I</a:t>
            </a:r>
            <a:r>
              <a:rPr lang="en-GB" sz="4400" dirty="0" smtClean="0">
                <a:latin typeface="+mj-lt"/>
                <a:ea typeface="+mj-ea"/>
                <a:cs typeface="+mj-cs"/>
              </a:rPr>
              <a:t> or </a:t>
            </a:r>
            <a:r>
              <a:rPr lang="en-GB" sz="4400" dirty="0" smtClean="0">
                <a:solidFill>
                  <a:srgbClr val="FF0000"/>
                </a:solidFill>
                <a:latin typeface="+mj-lt"/>
                <a:ea typeface="+mj-ea"/>
                <a:cs typeface="+mj-cs"/>
              </a:rPr>
              <a:t>me</a:t>
            </a:r>
            <a:r>
              <a:rPr lang="en-GB" sz="4400" dirty="0" smtClean="0">
                <a:latin typeface="+mj-lt"/>
                <a:ea typeface="+mj-ea"/>
                <a:cs typeface="+mj-cs"/>
              </a:rPr>
              <a:t> for each sentence below:</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extBox 5"/>
          <p:cNvSpPr txBox="1"/>
          <p:nvPr/>
        </p:nvSpPr>
        <p:spPr>
          <a:xfrm>
            <a:off x="323528" y="4642009"/>
            <a:ext cx="7519303" cy="2215991"/>
          </a:xfrm>
          <a:prstGeom prst="rect">
            <a:avLst/>
          </a:prstGeom>
          <a:noFill/>
        </p:spPr>
        <p:txBody>
          <a:bodyPr wrap="none" rtlCol="0">
            <a:spAutoFit/>
          </a:bodyPr>
          <a:lstStyle/>
          <a:p>
            <a:pPr marL="342900" indent="-342900">
              <a:buAutoNum type="arabicPeriod"/>
            </a:pPr>
            <a:r>
              <a:rPr lang="en-GB" sz="2400" dirty="0" smtClean="0"/>
              <a:t>  I wanted Dad to watch ________ in the football match.</a:t>
            </a:r>
          </a:p>
          <a:p>
            <a:pPr marL="457200" indent="-457200">
              <a:buAutoNum type="arabicPeriod" startAt="2"/>
            </a:pPr>
            <a:r>
              <a:rPr lang="en-GB" sz="2400" dirty="0" smtClean="0"/>
              <a:t>He walked to school with Danny and ____ .</a:t>
            </a:r>
          </a:p>
          <a:p>
            <a:pPr marL="457200" indent="-457200">
              <a:buAutoNum type="arabicPeriod" startAt="2"/>
            </a:pPr>
            <a:r>
              <a:rPr lang="en-GB" sz="2400" dirty="0" smtClean="0"/>
              <a:t>My teacher told Terry and ____ to collect the books.</a:t>
            </a:r>
          </a:p>
          <a:p>
            <a:pPr marL="457200" indent="-457200">
              <a:buAutoNum type="arabicPeriod" startAt="2"/>
            </a:pPr>
            <a:r>
              <a:rPr lang="en-GB" sz="2400" dirty="0" smtClean="0"/>
              <a:t>Eddie came to school with Jim and _____ .</a:t>
            </a:r>
          </a:p>
          <a:p>
            <a:pPr marL="457200" indent="-457200">
              <a:buAutoNum type="arabicPeriod" startAt="2"/>
            </a:pPr>
            <a:r>
              <a:rPr lang="en-GB" sz="2400" dirty="0" smtClean="0"/>
              <a:t>Ben and ____ are going to the cinema tomorrow.</a:t>
            </a:r>
          </a:p>
          <a:p>
            <a:pPr marL="342900" indent="-342900">
              <a:buAutoNum type="arabicPeriod"/>
            </a:pP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solidFill>
            <a:srgbClr val="FFFF00"/>
          </a:solidFill>
        </p:spPr>
        <p:txBody>
          <a:bodyPr>
            <a:normAutofit fontScale="90000"/>
          </a:bodyPr>
          <a:lstStyle/>
          <a:p>
            <a:r>
              <a:rPr lang="en-GB" dirty="0" smtClean="0"/>
              <a:t>Which of the words below need a capital letter?</a:t>
            </a:r>
            <a:endParaRPr lang="en-GB" dirty="0"/>
          </a:p>
        </p:txBody>
      </p:sp>
      <p:sp>
        <p:nvSpPr>
          <p:cNvPr id="5" name="TextBox 4"/>
          <p:cNvSpPr txBox="1"/>
          <p:nvPr/>
        </p:nvSpPr>
        <p:spPr>
          <a:xfrm>
            <a:off x="539553" y="1916832"/>
            <a:ext cx="8280920" cy="1077218"/>
          </a:xfrm>
          <a:prstGeom prst="rect">
            <a:avLst/>
          </a:prstGeom>
          <a:solidFill>
            <a:schemeClr val="tx2">
              <a:lumMod val="20000"/>
              <a:lumOff val="80000"/>
            </a:schemeClr>
          </a:solidFill>
        </p:spPr>
        <p:txBody>
          <a:bodyPr wrap="square" rtlCol="0">
            <a:spAutoFit/>
          </a:bodyPr>
          <a:lstStyle/>
          <a:p>
            <a:r>
              <a:rPr lang="en-GB" sz="3200" dirty="0" err="1" smtClean="0"/>
              <a:t>billy</a:t>
            </a:r>
            <a:r>
              <a:rPr lang="en-GB" sz="3200" dirty="0" smtClean="0"/>
              <a:t> came to our school today from </a:t>
            </a:r>
            <a:r>
              <a:rPr lang="en-GB" sz="3200" dirty="0" err="1" smtClean="0"/>
              <a:t>canada</a:t>
            </a:r>
            <a:r>
              <a:rPr lang="en-GB" sz="3200" dirty="0" smtClean="0"/>
              <a:t>.  he wants to learn </a:t>
            </a:r>
            <a:r>
              <a:rPr lang="en-GB" sz="3200" dirty="0" err="1" smtClean="0"/>
              <a:t>french</a:t>
            </a:r>
            <a:r>
              <a:rPr lang="en-GB" sz="3200" dirty="0" smtClean="0"/>
              <a:t>.</a:t>
            </a:r>
            <a:endParaRPr lang="en-GB" sz="3200" dirty="0"/>
          </a:p>
        </p:txBody>
      </p:sp>
      <p:sp>
        <p:nvSpPr>
          <p:cNvPr id="6" name="TextBox 5"/>
          <p:cNvSpPr txBox="1"/>
          <p:nvPr/>
        </p:nvSpPr>
        <p:spPr>
          <a:xfrm>
            <a:off x="539552" y="3212976"/>
            <a:ext cx="8280920" cy="1077218"/>
          </a:xfrm>
          <a:prstGeom prst="rect">
            <a:avLst/>
          </a:prstGeom>
          <a:solidFill>
            <a:schemeClr val="accent6">
              <a:lumMod val="20000"/>
              <a:lumOff val="80000"/>
            </a:schemeClr>
          </a:solidFill>
        </p:spPr>
        <p:txBody>
          <a:bodyPr wrap="square" rtlCol="0">
            <a:spAutoFit/>
          </a:bodyPr>
          <a:lstStyle/>
          <a:p>
            <a:r>
              <a:rPr lang="en-GB" sz="3200" dirty="0" smtClean="0"/>
              <a:t>we enjoyed visiting prince rock primary school on </a:t>
            </a:r>
            <a:r>
              <a:rPr lang="en-GB" sz="3200" dirty="0" err="1" smtClean="0"/>
              <a:t>wednesday</a:t>
            </a:r>
            <a:r>
              <a:rPr lang="en-GB" sz="3200" dirty="0" smtClean="0"/>
              <a:t>.</a:t>
            </a:r>
            <a:endParaRPr lang="en-GB" sz="3200" dirty="0"/>
          </a:p>
        </p:txBody>
      </p:sp>
      <p:sp>
        <p:nvSpPr>
          <p:cNvPr id="7" name="TextBox 6"/>
          <p:cNvSpPr txBox="1"/>
          <p:nvPr/>
        </p:nvSpPr>
        <p:spPr>
          <a:xfrm>
            <a:off x="611560" y="4509120"/>
            <a:ext cx="8280920" cy="1077218"/>
          </a:xfrm>
          <a:prstGeom prst="rect">
            <a:avLst/>
          </a:prstGeom>
          <a:solidFill>
            <a:schemeClr val="accent3">
              <a:lumMod val="20000"/>
              <a:lumOff val="80000"/>
            </a:schemeClr>
          </a:solidFill>
        </p:spPr>
        <p:txBody>
          <a:bodyPr wrap="square" rtlCol="0">
            <a:spAutoFit/>
          </a:bodyPr>
          <a:lstStyle/>
          <a:p>
            <a:r>
              <a:rPr lang="en-GB" sz="3200" dirty="0" smtClean="0"/>
              <a:t>all the </a:t>
            </a:r>
            <a:r>
              <a:rPr lang="en-GB" sz="3200" dirty="0" err="1" smtClean="0"/>
              <a:t>english</a:t>
            </a:r>
            <a:r>
              <a:rPr lang="en-GB" sz="3200" dirty="0" smtClean="0"/>
              <a:t> supporters waved their flags when </a:t>
            </a:r>
            <a:r>
              <a:rPr lang="en-GB" sz="3200" dirty="0" err="1" smtClean="0"/>
              <a:t>england</a:t>
            </a:r>
            <a:r>
              <a:rPr lang="en-GB" sz="3200" dirty="0" smtClean="0"/>
              <a:t> scored a goal.</a:t>
            </a:r>
            <a:endParaRPr lang="en-GB"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a:solidFill>
            <a:srgbClr val="FFFF00"/>
          </a:solidFill>
        </p:spPr>
        <p:txBody>
          <a:bodyPr>
            <a:normAutofit fontScale="90000"/>
          </a:bodyPr>
          <a:lstStyle/>
          <a:p>
            <a:r>
              <a:rPr lang="en-GB" dirty="0" smtClean="0"/>
              <a:t>Use the correct gremlin verb in each sentence below:</a:t>
            </a:r>
            <a:endParaRPr lang="en-GB" dirty="0"/>
          </a:p>
        </p:txBody>
      </p:sp>
      <p:sp>
        <p:nvSpPr>
          <p:cNvPr id="3" name="TextBox 2"/>
          <p:cNvSpPr txBox="1"/>
          <p:nvPr/>
        </p:nvSpPr>
        <p:spPr>
          <a:xfrm>
            <a:off x="1691680" y="260648"/>
            <a:ext cx="857607" cy="707886"/>
          </a:xfrm>
          <a:prstGeom prst="rect">
            <a:avLst/>
          </a:prstGeom>
          <a:solidFill>
            <a:srgbClr val="92D050"/>
          </a:solidFill>
        </p:spPr>
        <p:txBody>
          <a:bodyPr wrap="none" rtlCol="0">
            <a:spAutoFit/>
          </a:bodyPr>
          <a:lstStyle/>
          <a:p>
            <a:r>
              <a:rPr lang="en-GB" sz="4000" dirty="0" smtClean="0"/>
              <a:t>are</a:t>
            </a:r>
            <a:endParaRPr lang="en-GB" sz="4000" dirty="0"/>
          </a:p>
        </p:txBody>
      </p:sp>
      <p:sp>
        <p:nvSpPr>
          <p:cNvPr id="4" name="TextBox 3"/>
          <p:cNvSpPr txBox="1"/>
          <p:nvPr/>
        </p:nvSpPr>
        <p:spPr>
          <a:xfrm>
            <a:off x="2771800" y="260648"/>
            <a:ext cx="502061" cy="707886"/>
          </a:xfrm>
          <a:prstGeom prst="rect">
            <a:avLst/>
          </a:prstGeom>
          <a:solidFill>
            <a:srgbClr val="92D050"/>
          </a:solidFill>
        </p:spPr>
        <p:txBody>
          <a:bodyPr wrap="none" rtlCol="0">
            <a:spAutoFit/>
          </a:bodyPr>
          <a:lstStyle/>
          <a:p>
            <a:r>
              <a:rPr lang="en-GB" sz="4000" dirty="0" smtClean="0"/>
              <a:t>is</a:t>
            </a:r>
            <a:endParaRPr lang="en-GB" sz="4000" dirty="0"/>
          </a:p>
        </p:txBody>
      </p:sp>
      <p:sp>
        <p:nvSpPr>
          <p:cNvPr id="5" name="TextBox 4"/>
          <p:cNvSpPr txBox="1"/>
          <p:nvPr/>
        </p:nvSpPr>
        <p:spPr>
          <a:xfrm>
            <a:off x="5940152" y="260648"/>
            <a:ext cx="899605" cy="707886"/>
          </a:xfrm>
          <a:prstGeom prst="rect">
            <a:avLst/>
          </a:prstGeom>
          <a:solidFill>
            <a:srgbClr val="92D050"/>
          </a:solidFill>
        </p:spPr>
        <p:txBody>
          <a:bodyPr wrap="none" rtlCol="0">
            <a:spAutoFit/>
          </a:bodyPr>
          <a:lstStyle/>
          <a:p>
            <a:r>
              <a:rPr lang="en-GB" sz="4000" dirty="0" smtClean="0"/>
              <a:t>has</a:t>
            </a:r>
            <a:endParaRPr lang="en-GB" sz="4000" dirty="0"/>
          </a:p>
        </p:txBody>
      </p:sp>
      <p:sp>
        <p:nvSpPr>
          <p:cNvPr id="6" name="TextBox 5"/>
          <p:cNvSpPr txBox="1"/>
          <p:nvPr/>
        </p:nvSpPr>
        <p:spPr>
          <a:xfrm>
            <a:off x="7020272" y="260648"/>
            <a:ext cx="1173013" cy="707886"/>
          </a:xfrm>
          <a:prstGeom prst="rect">
            <a:avLst/>
          </a:prstGeom>
          <a:solidFill>
            <a:srgbClr val="92D050"/>
          </a:solidFill>
        </p:spPr>
        <p:txBody>
          <a:bodyPr wrap="none" rtlCol="0">
            <a:spAutoFit/>
          </a:bodyPr>
          <a:lstStyle/>
          <a:p>
            <a:r>
              <a:rPr lang="en-GB" sz="4000" dirty="0" smtClean="0"/>
              <a:t>have</a:t>
            </a:r>
            <a:endParaRPr lang="en-GB" sz="4000" dirty="0"/>
          </a:p>
        </p:txBody>
      </p:sp>
      <p:sp>
        <p:nvSpPr>
          <p:cNvPr id="7" name="TextBox 6"/>
          <p:cNvSpPr txBox="1"/>
          <p:nvPr/>
        </p:nvSpPr>
        <p:spPr>
          <a:xfrm>
            <a:off x="467545" y="2348880"/>
            <a:ext cx="8496944" cy="3970318"/>
          </a:xfrm>
          <a:prstGeom prst="rect">
            <a:avLst/>
          </a:prstGeom>
          <a:noFill/>
        </p:spPr>
        <p:txBody>
          <a:bodyPr wrap="square" rtlCol="0">
            <a:spAutoFit/>
          </a:bodyPr>
          <a:lstStyle/>
          <a:p>
            <a:pPr marL="342900" indent="-342900">
              <a:buAutoNum type="arabicPeriod"/>
            </a:pPr>
            <a:r>
              <a:rPr lang="en-GB" sz="2800" dirty="0" smtClean="0"/>
              <a:t>Benny and James ___________ gone outside.</a:t>
            </a:r>
          </a:p>
          <a:p>
            <a:pPr marL="342900" indent="-342900">
              <a:buAutoNum type="arabicPeriod"/>
            </a:pPr>
            <a:r>
              <a:rPr lang="en-GB" sz="2800" dirty="0" smtClean="0"/>
              <a:t>The dogs ___________ sitting by the fire.</a:t>
            </a:r>
          </a:p>
          <a:p>
            <a:pPr marL="342900" indent="-342900">
              <a:buAutoNum type="arabicPeriod"/>
            </a:pPr>
            <a:r>
              <a:rPr lang="en-GB" sz="2800" dirty="0" smtClean="0"/>
              <a:t>Sammy ____________ remembered his homework.</a:t>
            </a:r>
          </a:p>
          <a:p>
            <a:pPr marL="342900" indent="-342900">
              <a:buAutoNum type="arabicPeriod"/>
            </a:pPr>
            <a:r>
              <a:rPr lang="en-GB" sz="2800" dirty="0" smtClean="0"/>
              <a:t>My football coach __________ teaching me how to dribble.</a:t>
            </a:r>
          </a:p>
          <a:p>
            <a:pPr marL="342900" indent="-342900">
              <a:buAutoNum type="arabicPeriod"/>
            </a:pPr>
            <a:r>
              <a:rPr lang="en-GB" sz="2800" dirty="0" smtClean="0"/>
              <a:t>Elephants ______ wonderful animals.</a:t>
            </a:r>
          </a:p>
          <a:p>
            <a:pPr marL="342900" indent="-342900">
              <a:buAutoNum type="arabicPeriod"/>
            </a:pPr>
            <a:r>
              <a:rPr lang="en-GB" sz="2800" dirty="0" smtClean="0"/>
              <a:t>I love my bags.  They _____________ beautiful.</a:t>
            </a:r>
          </a:p>
          <a:p>
            <a:pPr marL="342900" indent="-342900">
              <a:buAutoNum type="arabicPeriod"/>
            </a:pPr>
            <a:r>
              <a:rPr lang="en-GB" sz="2800" dirty="0" smtClean="0"/>
              <a:t>School uniform __________ better than </a:t>
            </a:r>
            <a:r>
              <a:rPr lang="en-GB" sz="2800" dirty="0" err="1" smtClean="0"/>
              <a:t>mufty</a:t>
            </a:r>
            <a:r>
              <a:rPr lang="en-GB" sz="2800" dirty="0" smtClean="0"/>
              <a:t>.</a:t>
            </a:r>
          </a:p>
          <a:p>
            <a:pPr marL="342900" indent="-342900">
              <a:buAutoNum type="arabicPeriod"/>
            </a:pPr>
            <a:r>
              <a:rPr lang="en-GB" sz="2800" dirty="0" smtClean="0"/>
              <a:t>He _____ gone away on holiday.</a:t>
            </a:r>
            <a:endParaRPr lang="en-GB"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a:solidFill>
            <a:srgbClr val="FFFF00"/>
          </a:solidFill>
        </p:spPr>
        <p:txBody>
          <a:bodyPr>
            <a:normAutofit fontScale="90000"/>
          </a:bodyPr>
          <a:lstStyle/>
          <a:p>
            <a:r>
              <a:rPr lang="en-GB" dirty="0" smtClean="0"/>
              <a:t>For each piece of text below, pick which box should have the ? or !</a:t>
            </a:r>
            <a:endParaRPr lang="en-GB" dirty="0"/>
          </a:p>
        </p:txBody>
      </p:sp>
      <p:sp>
        <p:nvSpPr>
          <p:cNvPr id="3" name="TextBox 2"/>
          <p:cNvSpPr txBox="1"/>
          <p:nvPr/>
        </p:nvSpPr>
        <p:spPr>
          <a:xfrm>
            <a:off x="395536" y="1844824"/>
            <a:ext cx="8424936" cy="1077218"/>
          </a:xfrm>
          <a:prstGeom prst="rect">
            <a:avLst/>
          </a:prstGeom>
          <a:solidFill>
            <a:schemeClr val="tx2">
              <a:lumMod val="20000"/>
              <a:lumOff val="80000"/>
            </a:schemeClr>
          </a:solidFill>
        </p:spPr>
        <p:txBody>
          <a:bodyPr wrap="square" rtlCol="0">
            <a:spAutoFit/>
          </a:bodyPr>
          <a:lstStyle/>
          <a:p>
            <a:r>
              <a:rPr lang="en-GB" sz="3200" dirty="0" smtClean="0"/>
              <a:t>Sam asked, “Can I go to the toilet</a:t>
            </a:r>
            <a:r>
              <a:rPr lang="en-GB" sz="3200" dirty="0" smtClean="0">
                <a:solidFill>
                  <a:srgbClr val="FF0000"/>
                </a:solidFill>
                <a:sym typeface="Wingdings"/>
              </a:rPr>
              <a:t></a:t>
            </a:r>
            <a:r>
              <a:rPr lang="en-GB" sz="3200" dirty="0" smtClean="0"/>
              <a:t>”</a:t>
            </a:r>
            <a:r>
              <a:rPr lang="en-GB" sz="3200" dirty="0" smtClean="0">
                <a:solidFill>
                  <a:srgbClr val="FF0000"/>
                </a:solidFill>
                <a:sym typeface="Wingdings"/>
              </a:rPr>
              <a:t> </a:t>
            </a:r>
            <a:r>
              <a:rPr lang="en-GB" sz="3200" dirty="0" smtClean="0"/>
              <a:t> after he had sat down in the car.</a:t>
            </a:r>
            <a:r>
              <a:rPr lang="en-GB" sz="3200" dirty="0" smtClean="0">
                <a:solidFill>
                  <a:srgbClr val="FF0000"/>
                </a:solidFill>
                <a:sym typeface="Wingdings"/>
              </a:rPr>
              <a:t> </a:t>
            </a:r>
            <a:endParaRPr lang="en-GB" sz="3200" dirty="0"/>
          </a:p>
        </p:txBody>
      </p:sp>
      <p:sp>
        <p:nvSpPr>
          <p:cNvPr id="4" name="TextBox 3"/>
          <p:cNvSpPr txBox="1"/>
          <p:nvPr/>
        </p:nvSpPr>
        <p:spPr>
          <a:xfrm>
            <a:off x="395536" y="3140968"/>
            <a:ext cx="8424936" cy="1077218"/>
          </a:xfrm>
          <a:prstGeom prst="rect">
            <a:avLst/>
          </a:prstGeom>
          <a:solidFill>
            <a:schemeClr val="accent3">
              <a:lumMod val="20000"/>
              <a:lumOff val="80000"/>
            </a:schemeClr>
          </a:solidFill>
        </p:spPr>
        <p:txBody>
          <a:bodyPr wrap="square" rtlCol="0">
            <a:spAutoFit/>
          </a:bodyPr>
          <a:lstStyle/>
          <a:p>
            <a:r>
              <a:rPr lang="en-GB" sz="3200" dirty="0" smtClean="0"/>
              <a:t>“Wow</a:t>
            </a:r>
            <a:r>
              <a:rPr lang="en-GB" sz="3200" dirty="0" smtClean="0">
                <a:sym typeface="Wingdings"/>
              </a:rPr>
              <a:t> </a:t>
            </a:r>
            <a:r>
              <a:rPr lang="en-GB" sz="3200" dirty="0" smtClean="0">
                <a:solidFill>
                  <a:srgbClr val="FF0000"/>
                </a:solidFill>
                <a:sym typeface="Wingdings"/>
              </a:rPr>
              <a:t></a:t>
            </a:r>
            <a:r>
              <a:rPr lang="en-GB" sz="3200" dirty="0" smtClean="0">
                <a:sym typeface="Wingdings"/>
              </a:rPr>
              <a:t>” </a:t>
            </a:r>
            <a:r>
              <a:rPr lang="en-GB" sz="3200" dirty="0" smtClean="0">
                <a:solidFill>
                  <a:srgbClr val="FF0000"/>
                </a:solidFill>
                <a:sym typeface="Wingdings"/>
              </a:rPr>
              <a:t></a:t>
            </a:r>
            <a:r>
              <a:rPr lang="en-GB" sz="3200" dirty="0" smtClean="0">
                <a:sym typeface="Wingdings"/>
              </a:rPr>
              <a:t> exclaimed Benny, “I can’t believe I got full marks.”</a:t>
            </a:r>
            <a:endParaRPr lang="en-GB" sz="3200" dirty="0"/>
          </a:p>
        </p:txBody>
      </p:sp>
      <p:sp>
        <p:nvSpPr>
          <p:cNvPr id="6" name="TextBox 5"/>
          <p:cNvSpPr txBox="1"/>
          <p:nvPr/>
        </p:nvSpPr>
        <p:spPr>
          <a:xfrm>
            <a:off x="395536" y="4509120"/>
            <a:ext cx="8424936" cy="1077218"/>
          </a:xfrm>
          <a:prstGeom prst="rect">
            <a:avLst/>
          </a:prstGeom>
          <a:solidFill>
            <a:schemeClr val="accent6">
              <a:lumMod val="20000"/>
              <a:lumOff val="80000"/>
            </a:schemeClr>
          </a:solidFill>
        </p:spPr>
        <p:txBody>
          <a:bodyPr wrap="square" rtlCol="0">
            <a:spAutoFit/>
          </a:bodyPr>
          <a:lstStyle/>
          <a:p>
            <a:r>
              <a:rPr lang="en-GB" sz="3200" dirty="0" smtClean="0"/>
              <a:t>My mum whispered</a:t>
            </a:r>
            <a:r>
              <a:rPr lang="en-GB" sz="3200" dirty="0" smtClean="0">
                <a:solidFill>
                  <a:srgbClr val="FF0000"/>
                </a:solidFill>
                <a:sym typeface="Wingdings"/>
              </a:rPr>
              <a:t> </a:t>
            </a:r>
            <a:r>
              <a:rPr lang="en-GB" sz="3200" dirty="0" smtClean="0"/>
              <a:t>, “Would you like to eat the last bit of ice-cream</a:t>
            </a:r>
            <a:r>
              <a:rPr lang="en-GB" sz="3200" dirty="0" smtClean="0">
                <a:solidFill>
                  <a:srgbClr val="FF0000"/>
                </a:solidFill>
                <a:sym typeface="Wingdings"/>
              </a:rPr>
              <a:t> </a:t>
            </a:r>
            <a:r>
              <a:rPr lang="en-GB" sz="3200" dirty="0" smtClean="0"/>
              <a:t>” </a:t>
            </a:r>
            <a:r>
              <a:rPr lang="en-GB" sz="3200" dirty="0" smtClean="0">
                <a:solidFill>
                  <a:srgbClr val="FF0000"/>
                </a:solidFill>
                <a:sym typeface="Wingdings"/>
              </a:rPr>
              <a:t></a:t>
            </a:r>
            <a:endParaRPr lang="en-GB" sz="3200" dirty="0"/>
          </a:p>
        </p:txBody>
      </p:sp>
      <p:sp>
        <p:nvSpPr>
          <p:cNvPr id="7" name="Title 1"/>
          <p:cNvSpPr txBox="1">
            <a:spLocks/>
          </p:cNvSpPr>
          <p:nvPr/>
        </p:nvSpPr>
        <p:spPr>
          <a:xfrm>
            <a:off x="179512" y="6021288"/>
            <a:ext cx="8568952" cy="64807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Now</a:t>
            </a:r>
            <a:r>
              <a:rPr kumimoji="0" lang="en-GB" sz="2800" b="0" i="0" u="none" strike="noStrike" kern="1200" cap="none" spc="0" normalizeH="0" noProof="0" dirty="0" smtClean="0">
                <a:ln>
                  <a:noFill/>
                </a:ln>
                <a:solidFill>
                  <a:schemeClr val="tx1"/>
                </a:solidFill>
                <a:effectLst/>
                <a:uLnTx/>
                <a:uFillTx/>
                <a:latin typeface="+mj-lt"/>
                <a:ea typeface="+mj-ea"/>
                <a:cs typeface="+mj-cs"/>
              </a:rPr>
              <a:t> write </a:t>
            </a:r>
            <a:r>
              <a:rPr kumimoji="0" lang="en-GB" sz="2800" b="1" i="0" u="none" strike="noStrike" kern="1200" cap="none" spc="0" normalizeH="0" noProof="0" dirty="0" smtClean="0">
                <a:ln>
                  <a:noFill/>
                </a:ln>
                <a:solidFill>
                  <a:schemeClr val="tx1"/>
                </a:solidFill>
                <a:effectLst/>
                <a:uLnTx/>
                <a:uFillTx/>
                <a:latin typeface="+mj-lt"/>
                <a:ea typeface="+mj-ea"/>
                <a:cs typeface="+mj-cs"/>
              </a:rPr>
              <a:t>any</a:t>
            </a:r>
            <a:r>
              <a:rPr kumimoji="0" lang="en-GB" sz="2800" b="0" i="0" u="none" strike="noStrike" kern="1200" cap="none" spc="0" normalizeH="0" noProof="0" dirty="0" smtClean="0">
                <a:ln>
                  <a:noFill/>
                </a:ln>
                <a:solidFill>
                  <a:schemeClr val="tx1"/>
                </a:solidFill>
                <a:effectLst/>
                <a:uLnTx/>
                <a:uFillTx/>
                <a:latin typeface="+mj-lt"/>
                <a:ea typeface="+mj-ea"/>
                <a:cs typeface="+mj-cs"/>
              </a:rPr>
              <a:t> question on your whiteboard.</a:t>
            </a:r>
            <a:endParaRPr kumimoji="0" lang="en-GB"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68952" cy="1296144"/>
          </a:xfrm>
          <a:solidFill>
            <a:srgbClr val="FFFF00"/>
          </a:solidFill>
        </p:spPr>
        <p:txBody>
          <a:bodyPr>
            <a:normAutofit/>
          </a:bodyPr>
          <a:lstStyle/>
          <a:p>
            <a:r>
              <a:rPr lang="en-GB" sz="3600" dirty="0" smtClean="0"/>
              <a:t>For each sentence below, state whether they are a </a:t>
            </a:r>
            <a:r>
              <a:rPr lang="en-GB" sz="3600" dirty="0" smtClean="0">
                <a:solidFill>
                  <a:srgbClr val="FF0000"/>
                </a:solidFill>
              </a:rPr>
              <a:t>question</a:t>
            </a:r>
            <a:r>
              <a:rPr lang="en-GB" sz="3600" dirty="0" smtClean="0"/>
              <a:t>, </a:t>
            </a:r>
            <a:r>
              <a:rPr lang="en-GB" sz="3600" dirty="0" smtClean="0">
                <a:solidFill>
                  <a:srgbClr val="FF0000"/>
                </a:solidFill>
              </a:rPr>
              <a:t>command</a:t>
            </a:r>
            <a:r>
              <a:rPr lang="en-GB" sz="3600" dirty="0" smtClean="0"/>
              <a:t> or </a:t>
            </a:r>
            <a:r>
              <a:rPr lang="en-GB" sz="3600" dirty="0" smtClean="0">
                <a:solidFill>
                  <a:srgbClr val="FF0000"/>
                </a:solidFill>
              </a:rPr>
              <a:t>statement.</a:t>
            </a:r>
            <a:endParaRPr lang="en-GB" sz="3600" dirty="0">
              <a:solidFill>
                <a:srgbClr val="FF0000"/>
              </a:solidFill>
            </a:endParaRPr>
          </a:p>
        </p:txBody>
      </p:sp>
      <p:sp>
        <p:nvSpPr>
          <p:cNvPr id="4" name="TextBox 3"/>
          <p:cNvSpPr txBox="1"/>
          <p:nvPr/>
        </p:nvSpPr>
        <p:spPr>
          <a:xfrm>
            <a:off x="251520" y="1628800"/>
            <a:ext cx="8424936" cy="4031873"/>
          </a:xfrm>
          <a:prstGeom prst="rect">
            <a:avLst/>
          </a:prstGeom>
          <a:solidFill>
            <a:schemeClr val="tx2">
              <a:lumMod val="20000"/>
              <a:lumOff val="80000"/>
            </a:schemeClr>
          </a:solidFill>
        </p:spPr>
        <p:txBody>
          <a:bodyPr wrap="square" rtlCol="0">
            <a:spAutoFit/>
          </a:bodyPr>
          <a:lstStyle/>
          <a:p>
            <a:pPr marL="514350" indent="-514350">
              <a:buAutoNum type="arabicPeriod"/>
            </a:pPr>
            <a:r>
              <a:rPr lang="en-GB" sz="3200" dirty="0" smtClean="0"/>
              <a:t>He liked the sandwich I made for him</a:t>
            </a:r>
          </a:p>
          <a:p>
            <a:pPr marL="514350" indent="-514350">
              <a:buAutoNum type="arabicPeriod"/>
            </a:pPr>
            <a:r>
              <a:rPr lang="en-GB" sz="3200" dirty="0" smtClean="0"/>
              <a:t>Can I go to the toilet</a:t>
            </a:r>
          </a:p>
          <a:p>
            <a:pPr marL="514350" indent="-514350">
              <a:buAutoNum type="arabicPeriod"/>
            </a:pPr>
            <a:r>
              <a:rPr lang="en-GB" sz="3200" dirty="0" smtClean="0"/>
              <a:t>Wow</a:t>
            </a:r>
          </a:p>
          <a:p>
            <a:pPr marL="514350" indent="-514350">
              <a:buAutoNum type="arabicPeriod"/>
            </a:pPr>
            <a:r>
              <a:rPr lang="en-GB" sz="3200" dirty="0" smtClean="0"/>
              <a:t>Please wait over there</a:t>
            </a:r>
          </a:p>
          <a:p>
            <a:pPr marL="514350" indent="-514350">
              <a:buAutoNum type="arabicPeriod"/>
            </a:pPr>
            <a:r>
              <a:rPr lang="en-GB" sz="3200" dirty="0" smtClean="0"/>
              <a:t>Do you know the way to Florida</a:t>
            </a:r>
          </a:p>
          <a:p>
            <a:pPr marL="514350" indent="-514350">
              <a:buAutoNum type="arabicPeriod"/>
            </a:pPr>
            <a:r>
              <a:rPr lang="en-GB" sz="3200" dirty="0" smtClean="0"/>
              <a:t>Go outside and wash your shoes</a:t>
            </a:r>
          </a:p>
          <a:p>
            <a:pPr marL="514350" indent="-514350">
              <a:buAutoNum type="arabicPeriod"/>
            </a:pPr>
            <a:r>
              <a:rPr lang="en-GB" sz="3200" dirty="0" smtClean="0"/>
              <a:t>Eat that cake now</a:t>
            </a:r>
          </a:p>
          <a:p>
            <a:pPr marL="514350" indent="-514350">
              <a:buAutoNum type="arabicPeriod"/>
            </a:pPr>
            <a:r>
              <a:rPr lang="en-GB" sz="3200" dirty="0" smtClean="0"/>
              <a:t>I may like to come with you tomorrow</a:t>
            </a:r>
            <a:endParaRPr lang="en-GB" sz="3200" dirty="0"/>
          </a:p>
        </p:txBody>
      </p:sp>
      <p:sp>
        <p:nvSpPr>
          <p:cNvPr id="5" name="Title 1"/>
          <p:cNvSpPr txBox="1">
            <a:spLocks/>
          </p:cNvSpPr>
          <p:nvPr/>
        </p:nvSpPr>
        <p:spPr>
          <a:xfrm>
            <a:off x="179512" y="5805264"/>
            <a:ext cx="8568952" cy="792088"/>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Now pick </a:t>
            </a:r>
            <a:r>
              <a:rPr kumimoji="0" lang="en-GB" sz="3600" b="0" i="0" u="none" strike="noStrike" kern="1200" cap="none" spc="0" normalizeH="0" baseline="0" noProof="0" dirty="0" smtClean="0">
                <a:ln>
                  <a:noFill/>
                </a:ln>
                <a:solidFill>
                  <a:srgbClr val="FF0000"/>
                </a:solidFill>
                <a:effectLst/>
                <a:uLnTx/>
                <a:uFillTx/>
                <a:latin typeface="+mj-lt"/>
                <a:ea typeface="+mj-ea"/>
                <a:cs typeface="+mj-cs"/>
              </a:rPr>
              <a:t>!</a:t>
            </a:r>
            <a:r>
              <a:rPr kumimoji="0" lang="en-GB" sz="3600" b="0" i="0" u="none" strike="noStrike" kern="1200" cap="none" spc="0" normalizeH="0" noProof="0" dirty="0" smtClean="0">
                <a:ln>
                  <a:noFill/>
                </a:ln>
                <a:solidFill>
                  <a:srgbClr val="FF0000"/>
                </a:solidFill>
                <a:effectLst/>
                <a:uLnTx/>
                <a:uFillTx/>
                <a:latin typeface="+mj-lt"/>
                <a:ea typeface="+mj-ea"/>
                <a:cs typeface="+mj-cs"/>
              </a:rPr>
              <a:t> ?</a:t>
            </a:r>
            <a:r>
              <a:rPr kumimoji="0" lang="en-GB" sz="3600" b="0" i="0" u="none" strike="noStrike" kern="1200" cap="none" spc="0" normalizeH="0" noProof="0" dirty="0" smtClean="0">
                <a:ln>
                  <a:noFill/>
                </a:ln>
                <a:solidFill>
                  <a:schemeClr val="tx1"/>
                </a:solidFill>
                <a:effectLst/>
                <a:uLnTx/>
                <a:uFillTx/>
                <a:latin typeface="+mj-lt"/>
                <a:ea typeface="+mj-ea"/>
                <a:cs typeface="+mj-cs"/>
              </a:rPr>
              <a:t> or </a:t>
            </a:r>
            <a:r>
              <a:rPr kumimoji="0" lang="en-GB" sz="3600" b="0" i="0" u="none" strike="noStrike" kern="1200" cap="none" spc="0" normalizeH="0" noProof="0" dirty="0" smtClean="0">
                <a:ln>
                  <a:noFill/>
                </a:ln>
                <a:solidFill>
                  <a:srgbClr val="FF0000"/>
                </a:solidFill>
                <a:effectLst/>
                <a:uLnTx/>
                <a:uFillTx/>
                <a:latin typeface="+mj-lt"/>
                <a:ea typeface="+mj-ea"/>
                <a:cs typeface="+mj-cs"/>
              </a:rPr>
              <a:t>. </a:t>
            </a:r>
            <a:r>
              <a:rPr lang="en-GB" sz="3600" dirty="0" smtClean="0">
                <a:latin typeface="+mj-lt"/>
                <a:ea typeface="+mj-ea"/>
                <a:cs typeface="+mj-cs"/>
              </a:rPr>
              <a:t>to end each sentence.</a:t>
            </a:r>
            <a:endParaRPr kumimoji="0" lang="en-GB" sz="36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68952" cy="1656184"/>
          </a:xfrm>
          <a:solidFill>
            <a:srgbClr val="FFFF00"/>
          </a:solidFill>
        </p:spPr>
        <p:txBody>
          <a:bodyPr>
            <a:noAutofit/>
          </a:bodyPr>
          <a:lstStyle/>
          <a:p>
            <a:r>
              <a:rPr lang="en-GB" sz="3600" dirty="0" smtClean="0"/>
              <a:t>Look at the underlined words.  Which are </a:t>
            </a:r>
            <a:r>
              <a:rPr lang="en-GB" sz="3600" dirty="0" smtClean="0">
                <a:solidFill>
                  <a:srgbClr val="FF0000"/>
                </a:solidFill>
              </a:rPr>
              <a:t>nouns</a:t>
            </a:r>
            <a:r>
              <a:rPr lang="en-GB" sz="3600" dirty="0" smtClean="0"/>
              <a:t> and which are </a:t>
            </a:r>
            <a:r>
              <a:rPr lang="en-GB" sz="3600" dirty="0" smtClean="0">
                <a:solidFill>
                  <a:srgbClr val="FF0000"/>
                </a:solidFill>
              </a:rPr>
              <a:t>adjectives</a:t>
            </a:r>
            <a:r>
              <a:rPr lang="en-GB" sz="3600" dirty="0" smtClean="0"/>
              <a:t>?  Make two lists on your whiteboards.</a:t>
            </a:r>
            <a:endParaRPr lang="en-GB" sz="3600" dirty="0"/>
          </a:p>
        </p:txBody>
      </p:sp>
      <p:sp>
        <p:nvSpPr>
          <p:cNvPr id="3" name="TextBox 2"/>
          <p:cNvSpPr txBox="1"/>
          <p:nvPr/>
        </p:nvSpPr>
        <p:spPr>
          <a:xfrm>
            <a:off x="251521" y="2132856"/>
            <a:ext cx="8568952" cy="4524315"/>
          </a:xfrm>
          <a:prstGeom prst="rect">
            <a:avLst/>
          </a:prstGeom>
          <a:noFill/>
        </p:spPr>
        <p:txBody>
          <a:bodyPr wrap="square" rtlCol="0">
            <a:spAutoFit/>
          </a:bodyPr>
          <a:lstStyle/>
          <a:p>
            <a:r>
              <a:rPr lang="en-GB" sz="3600" dirty="0" smtClean="0">
                <a:solidFill>
                  <a:srgbClr val="00B050"/>
                </a:solidFill>
              </a:rPr>
              <a:t>I thought the </a:t>
            </a:r>
            <a:r>
              <a:rPr lang="en-GB" sz="3600" u="sng" dirty="0" smtClean="0">
                <a:solidFill>
                  <a:srgbClr val="00B050"/>
                </a:solidFill>
              </a:rPr>
              <a:t>play</a:t>
            </a:r>
            <a:r>
              <a:rPr lang="en-GB" sz="3600" dirty="0" smtClean="0">
                <a:solidFill>
                  <a:srgbClr val="00B050"/>
                </a:solidFill>
              </a:rPr>
              <a:t> was </a:t>
            </a:r>
            <a:r>
              <a:rPr lang="en-GB" sz="3600" u="sng" dirty="0" smtClean="0">
                <a:solidFill>
                  <a:srgbClr val="00B050"/>
                </a:solidFill>
              </a:rPr>
              <a:t>boring</a:t>
            </a:r>
            <a:r>
              <a:rPr lang="en-GB" sz="3600" dirty="0" smtClean="0">
                <a:solidFill>
                  <a:srgbClr val="00B050"/>
                </a:solidFill>
              </a:rPr>
              <a:t> but James said he was </a:t>
            </a:r>
            <a:r>
              <a:rPr lang="en-GB" sz="3600" u="sng" dirty="0" smtClean="0">
                <a:solidFill>
                  <a:srgbClr val="00B050"/>
                </a:solidFill>
              </a:rPr>
              <a:t>excited</a:t>
            </a:r>
            <a:r>
              <a:rPr lang="en-GB" sz="3600" dirty="0" smtClean="0">
                <a:solidFill>
                  <a:srgbClr val="00B050"/>
                </a:solidFill>
              </a:rPr>
              <a:t> when he listened to the songs.</a:t>
            </a:r>
          </a:p>
          <a:p>
            <a:r>
              <a:rPr lang="en-GB" sz="3600" dirty="0" smtClean="0">
                <a:solidFill>
                  <a:schemeClr val="accent6">
                    <a:lumMod val="75000"/>
                  </a:schemeClr>
                </a:solidFill>
              </a:rPr>
              <a:t>Carefully I opened the </a:t>
            </a:r>
            <a:r>
              <a:rPr lang="en-GB" sz="3600" u="sng" dirty="0" smtClean="0">
                <a:solidFill>
                  <a:schemeClr val="accent6">
                    <a:lumMod val="75000"/>
                  </a:schemeClr>
                </a:solidFill>
              </a:rPr>
              <a:t>box</a:t>
            </a:r>
            <a:r>
              <a:rPr lang="en-GB" sz="3600" dirty="0" smtClean="0">
                <a:solidFill>
                  <a:schemeClr val="accent6">
                    <a:lumMod val="75000"/>
                  </a:schemeClr>
                </a:solidFill>
              </a:rPr>
              <a:t>.  Inside I found a </a:t>
            </a:r>
            <a:r>
              <a:rPr lang="en-GB" sz="3600" u="sng" dirty="0" smtClean="0">
                <a:solidFill>
                  <a:schemeClr val="accent6">
                    <a:lumMod val="75000"/>
                  </a:schemeClr>
                </a:solidFill>
              </a:rPr>
              <a:t>red</a:t>
            </a:r>
            <a:r>
              <a:rPr lang="en-GB" sz="3600" dirty="0" smtClean="0">
                <a:solidFill>
                  <a:schemeClr val="accent6">
                    <a:lumMod val="75000"/>
                  </a:schemeClr>
                </a:solidFill>
              </a:rPr>
              <a:t> hat and a blue </a:t>
            </a:r>
            <a:r>
              <a:rPr lang="en-GB" sz="3600" u="sng" dirty="0" smtClean="0">
                <a:solidFill>
                  <a:schemeClr val="accent6">
                    <a:lumMod val="75000"/>
                  </a:schemeClr>
                </a:solidFill>
              </a:rPr>
              <a:t>coat</a:t>
            </a:r>
            <a:r>
              <a:rPr lang="en-GB" sz="3600" dirty="0" smtClean="0">
                <a:solidFill>
                  <a:schemeClr val="accent6">
                    <a:lumMod val="75000"/>
                  </a:schemeClr>
                </a:solidFill>
              </a:rPr>
              <a:t>.</a:t>
            </a:r>
          </a:p>
          <a:p>
            <a:r>
              <a:rPr lang="en-GB" sz="3600" dirty="0" smtClean="0">
                <a:solidFill>
                  <a:srgbClr val="0070C0"/>
                </a:solidFill>
              </a:rPr>
              <a:t>Yesterday I bought:  a </a:t>
            </a:r>
            <a:r>
              <a:rPr lang="en-GB" sz="3600" u="sng" dirty="0" smtClean="0">
                <a:solidFill>
                  <a:srgbClr val="0070C0"/>
                </a:solidFill>
              </a:rPr>
              <a:t>new</a:t>
            </a:r>
            <a:r>
              <a:rPr lang="en-GB" sz="3600" dirty="0" smtClean="0">
                <a:solidFill>
                  <a:srgbClr val="0070C0"/>
                </a:solidFill>
              </a:rPr>
              <a:t> pencil; 15 handmade cookies; a selection of </a:t>
            </a:r>
            <a:r>
              <a:rPr lang="en-GB" sz="3600" u="sng" dirty="0" smtClean="0">
                <a:solidFill>
                  <a:srgbClr val="0070C0"/>
                </a:solidFill>
              </a:rPr>
              <a:t>pens</a:t>
            </a:r>
            <a:r>
              <a:rPr lang="en-GB" sz="3600" dirty="0" smtClean="0">
                <a:solidFill>
                  <a:srgbClr val="0070C0"/>
                </a:solidFill>
              </a:rPr>
              <a:t> and a </a:t>
            </a:r>
            <a:r>
              <a:rPr lang="en-GB" sz="3600" u="sng" dirty="0" smtClean="0">
                <a:solidFill>
                  <a:srgbClr val="0070C0"/>
                </a:solidFill>
              </a:rPr>
              <a:t>large </a:t>
            </a:r>
            <a:r>
              <a:rPr lang="en-GB" sz="3600" dirty="0" smtClean="0">
                <a:solidFill>
                  <a:srgbClr val="0070C0"/>
                </a:solidFill>
              </a:rPr>
              <a:t>grapefruit.</a:t>
            </a:r>
            <a:endParaRPr lang="en-GB" sz="3600"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37112"/>
            <a:ext cx="8568952" cy="792088"/>
          </a:xfrm>
          <a:solidFill>
            <a:srgbClr val="FFFF00"/>
          </a:solidFill>
        </p:spPr>
        <p:txBody>
          <a:bodyPr>
            <a:noAutofit/>
          </a:bodyPr>
          <a:lstStyle/>
          <a:p>
            <a:r>
              <a:rPr lang="en-GB" sz="3200" dirty="0" smtClean="0"/>
              <a:t>Which of these sentences use the correct plural?</a:t>
            </a:r>
            <a:endParaRPr lang="en-GB" sz="3200" dirty="0"/>
          </a:p>
        </p:txBody>
      </p:sp>
      <p:sp>
        <p:nvSpPr>
          <p:cNvPr id="3" name="Rectangle 2"/>
          <p:cNvSpPr/>
          <p:nvPr/>
        </p:nvSpPr>
        <p:spPr>
          <a:xfrm>
            <a:off x="251520" y="5288340"/>
            <a:ext cx="8568952" cy="1569660"/>
          </a:xfrm>
          <a:prstGeom prst="rect">
            <a:avLst/>
          </a:prstGeom>
        </p:spPr>
        <p:txBody>
          <a:bodyPr wrap="square">
            <a:spAutoFit/>
          </a:bodyPr>
          <a:lstStyle/>
          <a:p>
            <a:pPr marL="742950" indent="-742950"/>
            <a:r>
              <a:rPr lang="en-GB" sz="3200" dirty="0" smtClean="0"/>
              <a:t>a.  	The </a:t>
            </a:r>
            <a:r>
              <a:rPr lang="en-GB" sz="3200" dirty="0" err="1" smtClean="0"/>
              <a:t>childs</a:t>
            </a:r>
            <a:r>
              <a:rPr lang="en-GB" sz="3200" dirty="0" smtClean="0"/>
              <a:t> are eating lots of cake.</a:t>
            </a:r>
          </a:p>
          <a:p>
            <a:pPr marL="742950" indent="-742950"/>
            <a:r>
              <a:rPr lang="en-GB" sz="3200" dirty="0" smtClean="0"/>
              <a:t>b.  	Gentleman usually wear trousers or shorts.</a:t>
            </a:r>
          </a:p>
          <a:p>
            <a:pPr marL="742950" indent="-742950"/>
            <a:r>
              <a:rPr lang="en-GB" sz="3200" dirty="0" smtClean="0"/>
              <a:t>c.  	The children enjoyed watching the play.</a:t>
            </a:r>
          </a:p>
        </p:txBody>
      </p:sp>
      <p:sp>
        <p:nvSpPr>
          <p:cNvPr id="4" name="Title 1"/>
          <p:cNvSpPr txBox="1">
            <a:spLocks/>
          </p:cNvSpPr>
          <p:nvPr/>
        </p:nvSpPr>
        <p:spPr>
          <a:xfrm>
            <a:off x="179512" y="188640"/>
            <a:ext cx="8568952" cy="792088"/>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Select the correct plural</a:t>
            </a:r>
            <a:r>
              <a:rPr kumimoji="0" lang="en-GB" sz="3200" b="0" i="0" u="none" strike="noStrike" kern="1200" cap="none" spc="0" normalizeH="0" noProof="0" dirty="0" smtClean="0">
                <a:ln>
                  <a:noFill/>
                </a:ln>
                <a:solidFill>
                  <a:schemeClr val="tx1"/>
                </a:solidFill>
                <a:effectLst/>
                <a:uLnTx/>
                <a:uFillTx/>
                <a:latin typeface="+mj-lt"/>
                <a:ea typeface="+mj-ea"/>
                <a:cs typeface="+mj-cs"/>
              </a:rPr>
              <a:t> for each sentence.</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179512" y="1124744"/>
            <a:ext cx="8964488" cy="3108543"/>
          </a:xfrm>
          <a:prstGeom prst="rect">
            <a:avLst/>
          </a:prstGeom>
          <a:noFill/>
        </p:spPr>
        <p:txBody>
          <a:bodyPr wrap="square" rtlCol="0">
            <a:spAutoFit/>
          </a:bodyPr>
          <a:lstStyle/>
          <a:p>
            <a:pPr marL="342900" indent="-342900">
              <a:buAutoNum type="arabicPeriod"/>
            </a:pPr>
            <a:r>
              <a:rPr lang="en-GB" sz="2800" dirty="0" smtClean="0"/>
              <a:t>The </a:t>
            </a:r>
            <a:r>
              <a:rPr lang="en-GB" sz="2800" dirty="0" smtClean="0">
                <a:solidFill>
                  <a:srgbClr val="FF0000"/>
                </a:solidFill>
              </a:rPr>
              <a:t>child / children / </a:t>
            </a:r>
            <a:r>
              <a:rPr lang="en-GB" sz="2800" dirty="0" err="1" smtClean="0">
                <a:solidFill>
                  <a:srgbClr val="FF0000"/>
                </a:solidFill>
              </a:rPr>
              <a:t>childs</a:t>
            </a:r>
            <a:r>
              <a:rPr lang="en-GB" sz="2800" dirty="0" smtClean="0">
                <a:solidFill>
                  <a:srgbClr val="FF0000"/>
                </a:solidFill>
              </a:rPr>
              <a:t> </a:t>
            </a:r>
            <a:r>
              <a:rPr lang="en-GB" sz="2800" dirty="0" smtClean="0"/>
              <a:t>are playing on the field.</a:t>
            </a:r>
          </a:p>
          <a:p>
            <a:pPr marL="342900" indent="-342900">
              <a:buAutoNum type="arabicPeriod"/>
            </a:pPr>
            <a:r>
              <a:rPr lang="en-GB" sz="2800" dirty="0" smtClean="0">
                <a:solidFill>
                  <a:srgbClr val="00B050"/>
                </a:solidFill>
              </a:rPr>
              <a:t>Women / woman / </a:t>
            </a:r>
            <a:r>
              <a:rPr lang="en-GB" sz="2800" dirty="0" err="1" smtClean="0">
                <a:solidFill>
                  <a:srgbClr val="00B050"/>
                </a:solidFill>
              </a:rPr>
              <a:t>womens</a:t>
            </a:r>
            <a:r>
              <a:rPr lang="en-GB" sz="2800" dirty="0" smtClean="0">
                <a:solidFill>
                  <a:srgbClr val="00B050"/>
                </a:solidFill>
              </a:rPr>
              <a:t> / </a:t>
            </a:r>
            <a:r>
              <a:rPr lang="en-GB" sz="2800" dirty="0" err="1" smtClean="0">
                <a:solidFill>
                  <a:srgbClr val="00B050"/>
                </a:solidFill>
              </a:rPr>
              <a:t>womans</a:t>
            </a:r>
            <a:r>
              <a:rPr lang="en-GB" sz="2800" dirty="0" smtClean="0">
                <a:solidFill>
                  <a:srgbClr val="00B050"/>
                </a:solidFill>
              </a:rPr>
              <a:t> </a:t>
            </a:r>
            <a:r>
              <a:rPr lang="en-GB" sz="2800" dirty="0" smtClean="0"/>
              <a:t>are welcome to use the upstairs toilet.</a:t>
            </a:r>
          </a:p>
          <a:p>
            <a:pPr marL="342900" indent="-342900">
              <a:buAutoNum type="arabicPeriod"/>
            </a:pPr>
            <a:r>
              <a:rPr lang="en-GB" sz="2800" dirty="0" err="1" smtClean="0">
                <a:solidFill>
                  <a:srgbClr val="0070C0"/>
                </a:solidFill>
              </a:rPr>
              <a:t>Sheeps</a:t>
            </a:r>
            <a:r>
              <a:rPr lang="en-GB" sz="2800" dirty="0" smtClean="0">
                <a:solidFill>
                  <a:srgbClr val="0070C0"/>
                </a:solidFill>
              </a:rPr>
              <a:t> / sheep </a:t>
            </a:r>
            <a:r>
              <a:rPr lang="en-GB" sz="2800" dirty="0" smtClean="0"/>
              <a:t>look nice and warm with their thick coats.</a:t>
            </a:r>
          </a:p>
          <a:p>
            <a:pPr marL="342900" indent="-342900">
              <a:buAutoNum type="arabicPeriod"/>
            </a:pPr>
            <a:r>
              <a:rPr lang="en-GB" sz="2800" dirty="0" smtClean="0"/>
              <a:t>I like to watch the </a:t>
            </a:r>
            <a:r>
              <a:rPr lang="en-GB" sz="2800" dirty="0" smtClean="0">
                <a:solidFill>
                  <a:schemeClr val="accent6">
                    <a:lumMod val="75000"/>
                  </a:schemeClr>
                </a:solidFill>
              </a:rPr>
              <a:t>fishes / fish / </a:t>
            </a:r>
            <a:r>
              <a:rPr lang="en-GB" sz="2800" dirty="0" err="1" smtClean="0">
                <a:solidFill>
                  <a:schemeClr val="accent6">
                    <a:lumMod val="75000"/>
                  </a:schemeClr>
                </a:solidFill>
              </a:rPr>
              <a:t>fishs</a:t>
            </a:r>
            <a:r>
              <a:rPr lang="en-GB" sz="2800" dirty="0" smtClean="0">
                <a:solidFill>
                  <a:schemeClr val="accent6">
                    <a:lumMod val="75000"/>
                  </a:schemeClr>
                </a:solidFill>
              </a:rPr>
              <a:t> </a:t>
            </a:r>
            <a:r>
              <a:rPr lang="en-GB" sz="2800" dirty="0" smtClean="0"/>
              <a:t>at the aquarium.</a:t>
            </a:r>
          </a:p>
          <a:p>
            <a:pPr marL="342900" indent="-342900">
              <a:buAutoNum type="arabicPeriod"/>
            </a:pPr>
            <a:r>
              <a:rPr lang="en-GB" sz="2800" dirty="0" smtClean="0"/>
              <a:t>My </a:t>
            </a:r>
            <a:r>
              <a:rPr lang="en-GB" sz="2800" dirty="0" smtClean="0">
                <a:solidFill>
                  <a:srgbClr val="7030A0"/>
                </a:solidFill>
              </a:rPr>
              <a:t>foots / </a:t>
            </a:r>
            <a:r>
              <a:rPr lang="en-GB" sz="2800" dirty="0" err="1" smtClean="0">
                <a:solidFill>
                  <a:srgbClr val="7030A0"/>
                </a:solidFill>
              </a:rPr>
              <a:t>feets</a:t>
            </a:r>
            <a:r>
              <a:rPr lang="en-GB" sz="2800" dirty="0" smtClean="0">
                <a:solidFill>
                  <a:srgbClr val="7030A0"/>
                </a:solidFill>
              </a:rPr>
              <a:t> / feet </a:t>
            </a:r>
            <a:r>
              <a:rPr lang="en-GB" sz="2800" dirty="0" smtClean="0"/>
              <a:t>ache today.</a:t>
            </a:r>
          </a:p>
          <a:p>
            <a:pPr marL="342900" indent="-342900">
              <a:buAutoNum type="arabicPeriod"/>
            </a:pPr>
            <a:r>
              <a:rPr lang="en-GB" sz="2800" dirty="0" smtClean="0"/>
              <a:t>The </a:t>
            </a:r>
            <a:r>
              <a:rPr lang="en-GB" sz="2800" dirty="0" err="1" smtClean="0">
                <a:solidFill>
                  <a:srgbClr val="FF0000"/>
                </a:solidFill>
              </a:rPr>
              <a:t>mouses</a:t>
            </a:r>
            <a:r>
              <a:rPr lang="en-GB" sz="2800" dirty="0" smtClean="0">
                <a:solidFill>
                  <a:srgbClr val="FF0000"/>
                </a:solidFill>
              </a:rPr>
              <a:t> / mice / </a:t>
            </a:r>
            <a:r>
              <a:rPr lang="en-GB" sz="2800" dirty="0" err="1" smtClean="0">
                <a:solidFill>
                  <a:srgbClr val="FF0000"/>
                </a:solidFill>
              </a:rPr>
              <a:t>mices</a:t>
            </a:r>
            <a:r>
              <a:rPr lang="en-GB" sz="2800" dirty="0" smtClean="0">
                <a:solidFill>
                  <a:srgbClr val="FF0000"/>
                </a:solidFill>
              </a:rPr>
              <a:t> </a:t>
            </a:r>
            <a:r>
              <a:rPr lang="en-GB" sz="2800" dirty="0" smtClean="0"/>
              <a:t>enjoyed the cheese.</a:t>
            </a:r>
            <a:endParaRPr lang="en-GB"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792088"/>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Write</a:t>
            </a:r>
            <a:r>
              <a:rPr kumimoji="0" lang="en-GB" sz="3200" b="0" i="0" u="none" strike="noStrike" kern="1200" cap="none" spc="0" normalizeH="0" noProof="0" dirty="0" smtClean="0">
                <a:ln>
                  <a:noFill/>
                </a:ln>
                <a:solidFill>
                  <a:schemeClr val="tx1"/>
                </a:solidFill>
                <a:effectLst/>
                <a:uLnTx/>
                <a:uFillTx/>
                <a:latin typeface="+mj-lt"/>
                <a:ea typeface="+mj-ea"/>
                <a:cs typeface="+mj-cs"/>
              </a:rPr>
              <a:t> down the number of verbs in each sentence.</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251521" y="1124744"/>
            <a:ext cx="8640960" cy="5909310"/>
          </a:xfrm>
          <a:prstGeom prst="rect">
            <a:avLst/>
          </a:prstGeom>
          <a:noFill/>
        </p:spPr>
        <p:txBody>
          <a:bodyPr wrap="square" rtlCol="0">
            <a:spAutoFit/>
          </a:bodyPr>
          <a:lstStyle/>
          <a:p>
            <a:pPr marL="342900" indent="-342900">
              <a:buAutoNum type="arabicPeriod"/>
            </a:pPr>
            <a:r>
              <a:rPr lang="en-GB" sz="3600" dirty="0" smtClean="0"/>
              <a:t>Ben enjoyed watching TV.</a:t>
            </a:r>
          </a:p>
          <a:p>
            <a:pPr marL="342900" indent="-342900">
              <a:buAutoNum type="arabicPeriod"/>
            </a:pPr>
            <a:r>
              <a:rPr lang="en-GB" sz="3600" dirty="0" smtClean="0"/>
              <a:t>Suzy enjoyed watching TV while eating cake.</a:t>
            </a:r>
          </a:p>
          <a:p>
            <a:pPr marL="342900" indent="-342900">
              <a:buAutoNum type="arabicPeriod"/>
            </a:pPr>
            <a:r>
              <a:rPr lang="en-GB" sz="3600" dirty="0" smtClean="0"/>
              <a:t>I like playing football with Raj on the field.</a:t>
            </a:r>
          </a:p>
          <a:p>
            <a:pPr marL="342900" indent="-342900">
              <a:buAutoNum type="arabicPeriod"/>
            </a:pPr>
            <a:r>
              <a:rPr lang="en-GB" sz="3600" dirty="0" smtClean="0"/>
              <a:t>He is huge!</a:t>
            </a:r>
          </a:p>
          <a:p>
            <a:pPr marL="342900" indent="-342900">
              <a:buAutoNum type="arabicPeriod"/>
            </a:pPr>
            <a:r>
              <a:rPr lang="en-GB" sz="3600" dirty="0" smtClean="0"/>
              <a:t>Eating cake is one of my favourite hobbies!</a:t>
            </a:r>
          </a:p>
          <a:p>
            <a:pPr marL="342900" indent="-342900">
              <a:buAutoNum type="arabicPeriod"/>
            </a:pPr>
            <a:r>
              <a:rPr lang="en-GB" sz="3600" dirty="0" smtClean="0"/>
              <a:t>Quietly she wondered into the hall while it was dark.</a:t>
            </a:r>
          </a:p>
          <a:p>
            <a:pPr marL="342900" indent="-342900">
              <a:buAutoNum type="arabicPeriod"/>
            </a:pPr>
            <a:r>
              <a:rPr lang="en-GB" sz="3600" dirty="0" smtClean="0"/>
              <a:t>I am being very noisy today!</a:t>
            </a:r>
          </a:p>
          <a:p>
            <a:pPr marL="342900" indent="-342900">
              <a:buAutoNum type="arabicPeriod"/>
            </a:pPr>
            <a:r>
              <a:rPr lang="en-GB" sz="3600" dirty="0" smtClean="0"/>
              <a:t>My dog and I are enjoying our walk.</a:t>
            </a:r>
          </a:p>
          <a:p>
            <a:pPr marL="342900" indent="-342900">
              <a:buAutoNum type="arabicPeriod"/>
            </a:pP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792088"/>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Which</a:t>
            </a:r>
            <a:r>
              <a:rPr kumimoji="0" lang="en-GB" sz="3200" b="0" i="0" u="none" strike="noStrike" kern="1200" cap="none" spc="0" normalizeH="0" noProof="0" dirty="0" smtClean="0">
                <a:ln>
                  <a:noFill/>
                </a:ln>
                <a:solidFill>
                  <a:schemeClr val="tx1"/>
                </a:solidFill>
                <a:effectLst/>
                <a:uLnTx/>
                <a:uFillTx/>
                <a:latin typeface="+mj-lt"/>
                <a:ea typeface="+mj-ea"/>
                <a:cs typeface="+mj-cs"/>
              </a:rPr>
              <a:t> sentences below use commas correctly?</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251520" y="980728"/>
            <a:ext cx="8496944" cy="5016758"/>
          </a:xfrm>
          <a:prstGeom prst="rect">
            <a:avLst/>
          </a:prstGeom>
          <a:noFill/>
        </p:spPr>
        <p:txBody>
          <a:bodyPr wrap="square" rtlCol="0">
            <a:spAutoFit/>
          </a:bodyPr>
          <a:lstStyle/>
          <a:p>
            <a:pPr marL="342900" indent="-342900">
              <a:buAutoNum type="arabicPeriod"/>
            </a:pPr>
            <a:r>
              <a:rPr lang="en-GB" sz="3200" dirty="0" smtClean="0"/>
              <a:t>He bought fish, chips, mushy, peas and a can of coke.</a:t>
            </a:r>
          </a:p>
          <a:p>
            <a:pPr marL="342900" indent="-342900">
              <a:buAutoNum type="arabicPeriod"/>
            </a:pPr>
            <a:r>
              <a:rPr lang="en-GB" sz="3200" dirty="0" smtClean="0"/>
              <a:t>We collected leaves, twigs, stones, and seeds from the field.</a:t>
            </a:r>
          </a:p>
          <a:p>
            <a:pPr marL="342900" indent="-342900">
              <a:buAutoNum type="arabicPeriod"/>
            </a:pPr>
            <a:r>
              <a:rPr lang="en-GB" sz="3200" dirty="0" smtClean="0"/>
              <a:t>My brother ate cake, an apple, a banana a fish and a packet of pork, </a:t>
            </a:r>
            <a:r>
              <a:rPr lang="en-GB" sz="3200" dirty="0" err="1" smtClean="0"/>
              <a:t>scratchings</a:t>
            </a:r>
            <a:r>
              <a:rPr lang="en-GB" sz="3200" dirty="0" smtClean="0"/>
              <a:t>.</a:t>
            </a:r>
          </a:p>
          <a:p>
            <a:pPr marL="342900" indent="-342900">
              <a:buAutoNum type="arabicPeriod"/>
            </a:pPr>
            <a:r>
              <a:rPr lang="en-GB" sz="3200" dirty="0" smtClean="0"/>
              <a:t>In the bag I found, pens, pencils, crayons and a ruler.</a:t>
            </a:r>
          </a:p>
          <a:p>
            <a:pPr marL="342900" indent="-342900">
              <a:buAutoNum type="arabicPeriod"/>
            </a:pPr>
            <a:r>
              <a:rPr lang="en-GB" sz="3200" dirty="0" smtClean="0"/>
              <a:t>My favourite lessons are maths, history and geography.</a:t>
            </a:r>
            <a:endParaRPr lang="en-GB" sz="3200" dirty="0"/>
          </a:p>
        </p:txBody>
      </p:sp>
      <p:sp>
        <p:nvSpPr>
          <p:cNvPr id="4" name="Title 1"/>
          <p:cNvSpPr txBox="1">
            <a:spLocks/>
          </p:cNvSpPr>
          <p:nvPr/>
        </p:nvSpPr>
        <p:spPr>
          <a:xfrm>
            <a:off x="179512" y="6021288"/>
            <a:ext cx="8568952" cy="64807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Can you write your own list sentence that uses colons and semi-colons?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Find</a:t>
            </a:r>
            <a:r>
              <a:rPr kumimoji="0" lang="en-GB" sz="3200" b="0" i="0" u="none" strike="noStrike" kern="1200" cap="none" spc="0" normalizeH="0" noProof="0" dirty="0" smtClean="0">
                <a:ln>
                  <a:noFill/>
                </a:ln>
                <a:solidFill>
                  <a:schemeClr val="tx1"/>
                </a:solidFill>
                <a:effectLst/>
                <a:uLnTx/>
                <a:uFillTx/>
                <a:latin typeface="+mj-lt"/>
                <a:ea typeface="+mj-ea"/>
                <a:cs typeface="+mj-cs"/>
              </a:rPr>
              <a:t> the verbs and the adverbs below.  Make two lists on your whiteboard.</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251520" y="1268760"/>
            <a:ext cx="8496944" cy="1077218"/>
          </a:xfrm>
          <a:prstGeom prst="rect">
            <a:avLst/>
          </a:prstGeom>
          <a:solidFill>
            <a:schemeClr val="accent1">
              <a:lumMod val="40000"/>
              <a:lumOff val="60000"/>
            </a:schemeClr>
          </a:solidFill>
        </p:spPr>
        <p:txBody>
          <a:bodyPr wrap="square" rtlCol="0">
            <a:spAutoFit/>
          </a:bodyPr>
          <a:lstStyle/>
          <a:p>
            <a:r>
              <a:rPr lang="en-GB" sz="3200" dirty="0" smtClean="0"/>
              <a:t>Casually, Raj strolled into the room and looked slowly around.  </a:t>
            </a:r>
            <a:endParaRPr lang="en-GB" sz="3200" dirty="0"/>
          </a:p>
        </p:txBody>
      </p:sp>
      <p:sp>
        <p:nvSpPr>
          <p:cNvPr id="4" name="TextBox 3"/>
          <p:cNvSpPr txBox="1"/>
          <p:nvPr/>
        </p:nvSpPr>
        <p:spPr>
          <a:xfrm>
            <a:off x="251520" y="2492896"/>
            <a:ext cx="8496944" cy="1077218"/>
          </a:xfrm>
          <a:prstGeom prst="rect">
            <a:avLst/>
          </a:prstGeom>
          <a:solidFill>
            <a:schemeClr val="accent6">
              <a:lumMod val="20000"/>
              <a:lumOff val="80000"/>
            </a:schemeClr>
          </a:solidFill>
        </p:spPr>
        <p:txBody>
          <a:bodyPr wrap="square" rtlCol="0">
            <a:spAutoFit/>
          </a:bodyPr>
          <a:lstStyle/>
          <a:p>
            <a:r>
              <a:rPr lang="en-GB" sz="3200" dirty="0" smtClean="0"/>
              <a:t>Running quickly, Sally escaped from the galloping horse.  She tripped carelessly on a fallen log.</a:t>
            </a:r>
            <a:endParaRPr lang="en-GB" sz="3200" dirty="0"/>
          </a:p>
        </p:txBody>
      </p:sp>
      <p:sp>
        <p:nvSpPr>
          <p:cNvPr id="5" name="TextBox 4"/>
          <p:cNvSpPr txBox="1"/>
          <p:nvPr/>
        </p:nvSpPr>
        <p:spPr>
          <a:xfrm>
            <a:off x="251520" y="3789040"/>
            <a:ext cx="8496944" cy="584775"/>
          </a:xfrm>
          <a:prstGeom prst="rect">
            <a:avLst/>
          </a:prstGeom>
          <a:solidFill>
            <a:schemeClr val="accent3">
              <a:lumMod val="20000"/>
              <a:lumOff val="80000"/>
            </a:schemeClr>
          </a:solidFill>
        </p:spPr>
        <p:txBody>
          <a:bodyPr wrap="square" rtlCol="0">
            <a:spAutoFit/>
          </a:bodyPr>
          <a:lstStyle/>
          <a:p>
            <a:r>
              <a:rPr lang="en-GB" sz="3200" dirty="0" smtClean="0"/>
              <a:t>Whilst out for a winter jog, </a:t>
            </a:r>
            <a:r>
              <a:rPr lang="en-GB" sz="3200" dirty="0" err="1" smtClean="0"/>
              <a:t>Manjip</a:t>
            </a:r>
            <a:r>
              <a:rPr lang="en-GB" sz="3200" dirty="0" smtClean="0"/>
              <a:t> was very tired.</a:t>
            </a:r>
            <a:endParaRPr lang="en-GB" sz="3200" dirty="0"/>
          </a:p>
        </p:txBody>
      </p:sp>
      <p:sp>
        <p:nvSpPr>
          <p:cNvPr id="6" name="Title 1"/>
          <p:cNvSpPr txBox="1">
            <a:spLocks/>
          </p:cNvSpPr>
          <p:nvPr/>
        </p:nvSpPr>
        <p:spPr>
          <a:xfrm>
            <a:off x="179512" y="5301208"/>
            <a:ext cx="8568952" cy="64807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Now</a:t>
            </a:r>
            <a:r>
              <a:rPr kumimoji="0" lang="en-GB" sz="2800" b="0" i="0" u="none" strike="noStrike" kern="1200" cap="none" spc="0" normalizeH="0" noProof="0" dirty="0" smtClean="0">
                <a:ln>
                  <a:noFill/>
                </a:ln>
                <a:solidFill>
                  <a:schemeClr val="tx1"/>
                </a:solidFill>
                <a:effectLst/>
                <a:uLnTx/>
                <a:uFillTx/>
                <a:latin typeface="+mj-lt"/>
                <a:ea typeface="+mj-ea"/>
                <a:cs typeface="+mj-cs"/>
              </a:rPr>
              <a:t> write </a:t>
            </a:r>
            <a:r>
              <a:rPr kumimoji="0" lang="en-GB" sz="2800" b="1" i="0" u="none" strike="noStrike" kern="1200" cap="none" spc="0" normalizeH="0" noProof="0" dirty="0" smtClean="0">
                <a:ln>
                  <a:noFill/>
                </a:ln>
                <a:solidFill>
                  <a:schemeClr val="tx1"/>
                </a:solidFill>
                <a:effectLst/>
                <a:uLnTx/>
                <a:uFillTx/>
                <a:latin typeface="+mj-lt"/>
                <a:ea typeface="+mj-ea"/>
                <a:cs typeface="+mj-cs"/>
              </a:rPr>
              <a:t>any</a:t>
            </a:r>
            <a:r>
              <a:rPr kumimoji="0" lang="en-GB" sz="2800" b="0" i="0" u="none" strike="noStrike" kern="1200" cap="none" spc="0" normalizeH="0" noProof="0" dirty="0" smtClean="0">
                <a:ln>
                  <a:noFill/>
                </a:ln>
                <a:solidFill>
                  <a:schemeClr val="tx1"/>
                </a:solidFill>
                <a:effectLst/>
                <a:uLnTx/>
                <a:uFillTx/>
                <a:latin typeface="+mj-lt"/>
                <a:ea typeface="+mj-ea"/>
                <a:cs typeface="+mj-cs"/>
              </a:rPr>
              <a:t> question on your whiteboard.</a:t>
            </a:r>
            <a:endParaRPr kumimoji="0" lang="en-GB"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384995"/>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 common nouns and proper nouns</a:t>
            </a:r>
          </a:p>
          <a:p>
            <a:pPr algn="ctr"/>
            <a:r>
              <a:rPr lang="en-GB" sz="2000" dirty="0" smtClean="0">
                <a:solidFill>
                  <a:srgbClr val="FF0000"/>
                </a:solidFill>
              </a:rPr>
              <a:t>Identify the common and proper nouns and ignore any others at the moment.</a:t>
            </a:r>
            <a:endParaRPr lang="en-GB" sz="2000" dirty="0">
              <a:solidFill>
                <a:srgbClr val="FF0000"/>
              </a:solidFill>
            </a:endParaRPr>
          </a:p>
        </p:txBody>
      </p:sp>
      <p:sp>
        <p:nvSpPr>
          <p:cNvPr id="3" name="TextBox 2"/>
          <p:cNvSpPr txBox="1"/>
          <p:nvPr/>
        </p:nvSpPr>
        <p:spPr>
          <a:xfrm>
            <a:off x="323528" y="1844824"/>
            <a:ext cx="8568952" cy="5293757"/>
          </a:xfrm>
          <a:prstGeom prst="rect">
            <a:avLst/>
          </a:prstGeom>
          <a:noFill/>
        </p:spPr>
        <p:txBody>
          <a:bodyPr wrap="square" rtlCol="0">
            <a:spAutoFit/>
          </a:bodyPr>
          <a:lstStyle/>
          <a:p>
            <a:pPr algn="ctr"/>
            <a:r>
              <a:rPr lang="en-US" sz="2000" b="1" u="sng" dirty="0">
                <a:solidFill>
                  <a:srgbClr val="FF0000"/>
                </a:solidFill>
                <a:latin typeface="SassoonPrimaryInfant Regular"/>
                <a:cs typeface="SassoonPrimaryInfant Regular"/>
              </a:rPr>
              <a:t>The Terrible Tale of Pirate Pete</a:t>
            </a:r>
            <a:endParaRPr lang="en-GB" sz="2000" b="1" u="sng" dirty="0">
              <a:solidFill>
                <a:srgbClr val="FF0000"/>
              </a:solidFill>
              <a:latin typeface="SassoonPrimaryInfant Regular"/>
              <a:cs typeface="SassoonPrimaryInfant Regular"/>
            </a:endParaRPr>
          </a:p>
          <a:p>
            <a:r>
              <a:rPr lang="en-US" sz="2000" dirty="0">
                <a:latin typeface="SassoonPrimaryInfant Regular"/>
                <a:cs typeface="SassoonPrimaryInfant Regular"/>
              </a:rPr>
              <a:t>Pirate Pete was born in Dover.  He became a pirate when he was only a thirteen-year-old lad. He sailed on many ships – his most famous ship was the Revenge. He fought in many battles.  He had many adventures. He loved the life. Unfortunately he was not always lucky.</a:t>
            </a:r>
            <a:endParaRPr lang="en-GB" sz="2000" dirty="0">
              <a:latin typeface="SassoonPrimaryInfant Regular"/>
              <a:cs typeface="SassoonPrimaryInfant Regular"/>
            </a:endParaRPr>
          </a:p>
          <a:p>
            <a:r>
              <a:rPr lang="en-US" sz="2000" dirty="0">
                <a:latin typeface="SassoonPrimaryInfant Regular"/>
                <a:cs typeface="SassoonPrimaryInfant Regular"/>
              </a:rPr>
              <a:t>	Pirate Pete had his left leg blown off by a canon ball during a battle off the coast of Malta in the Mediterranean Sea, so he was sometimes called Peg-Leg Pete.</a:t>
            </a:r>
            <a:endParaRPr lang="en-GB" sz="2000" dirty="0">
              <a:latin typeface="SassoonPrimaryInfant Regular"/>
              <a:cs typeface="SassoonPrimaryInfant Regular"/>
            </a:endParaRPr>
          </a:p>
          <a:p>
            <a:r>
              <a:rPr lang="en-US" sz="2000" dirty="0">
                <a:latin typeface="SassoonPrimaryInfant Regular"/>
                <a:cs typeface="SassoonPrimaryInfant Regular"/>
              </a:rPr>
              <a:t>	Pete had his right hand chopped off during a sword fight at a pub called the Sailor’s Arms in </a:t>
            </a:r>
            <a:r>
              <a:rPr lang="en-US" sz="2000" dirty="0" err="1">
                <a:latin typeface="SassoonPrimaryInfant Regular"/>
                <a:cs typeface="SassoonPrimaryInfant Regular"/>
              </a:rPr>
              <a:t>Folkestone</a:t>
            </a:r>
            <a:r>
              <a:rPr lang="en-US" sz="2000" dirty="0">
                <a:latin typeface="SassoonPrimaryInfant Regular"/>
                <a:cs typeface="SassoonPrimaryInfant Regular"/>
              </a:rPr>
              <a:t>. That is why he has a hook for a hand.</a:t>
            </a:r>
            <a:endParaRPr lang="en-GB" sz="2000" dirty="0">
              <a:latin typeface="SassoonPrimaryInfant Regular"/>
              <a:cs typeface="SassoonPrimaryInfant Regular"/>
            </a:endParaRPr>
          </a:p>
          <a:p>
            <a:r>
              <a:rPr lang="en-US" sz="2000" dirty="0">
                <a:latin typeface="SassoonPrimaryInfant Regular"/>
                <a:cs typeface="SassoonPrimaryInfant Regular"/>
              </a:rPr>
              <a:t>	Of course you will be wondering why Pirate Pete wears an eye-patch over his left eye. Did he lose his eye in a sea-battle or a sword-fight? No, he did not.</a:t>
            </a:r>
            <a:endParaRPr lang="en-GB" sz="2000" dirty="0">
              <a:latin typeface="SassoonPrimaryInfant Regular"/>
              <a:cs typeface="SassoonPrimaryInfant Regular"/>
            </a:endParaRPr>
          </a:p>
          <a:p>
            <a:r>
              <a:rPr lang="en-US" sz="2000" dirty="0">
                <a:latin typeface="SassoonPrimaryInfant Regular"/>
                <a:cs typeface="SassoonPrimaryInfant Regular"/>
              </a:rPr>
              <a:t>	One day Pete got a terrible itch in his left eye. For a moment he forgot about his hook and tried to scratch the itch with his fingers.</a:t>
            </a:r>
            <a:endParaRPr lang="en-GB" sz="2000" dirty="0">
              <a:latin typeface="SassoonPrimaryInfant Regular"/>
              <a:cs typeface="SassoonPrimaryInfant Regular"/>
            </a:endParaRPr>
          </a:p>
          <a:p>
            <a:r>
              <a:rPr lang="en-US" sz="2000" dirty="0">
                <a:latin typeface="SassoonPrimaryInfant Regular"/>
                <a:cs typeface="SassoonPrimaryInfant Regular"/>
              </a:rPr>
              <a:t>	This was not a good idea!</a:t>
            </a:r>
            <a:endParaRPr lang="en-GB" sz="2000" dirty="0">
              <a:latin typeface="SassoonPrimaryInfant Regular"/>
              <a:cs typeface="SassoonPrimaryInfant Regular"/>
            </a:endParaRPr>
          </a:p>
          <a:p>
            <a:endParaRPr lang="en-US" dirty="0"/>
          </a:p>
        </p:txBody>
      </p:sp>
    </p:spTree>
    <p:extLst>
      <p:ext uri="{BB962C8B-B14F-4D97-AF65-F5344CB8AC3E}">
        <p14:creationId xmlns:p14="http://schemas.microsoft.com/office/powerpoint/2010/main" val="1890268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Look at the underlined</a:t>
            </a:r>
            <a:r>
              <a:rPr kumimoji="0" lang="en-GB" sz="3200" b="0" i="0" u="none" strike="noStrike" kern="1200" cap="none" spc="0" normalizeH="0" noProof="0" dirty="0" smtClean="0">
                <a:ln>
                  <a:noFill/>
                </a:ln>
                <a:solidFill>
                  <a:schemeClr val="tx1"/>
                </a:solidFill>
                <a:effectLst/>
                <a:uLnTx/>
                <a:uFillTx/>
                <a:latin typeface="+mj-lt"/>
                <a:ea typeface="+mj-ea"/>
                <a:cs typeface="+mj-cs"/>
              </a:rPr>
              <a:t> words in the sentences below.  Replace them with words that have a similar meaning.</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251520" y="1772816"/>
            <a:ext cx="8518294" cy="3046988"/>
          </a:xfrm>
          <a:prstGeom prst="rect">
            <a:avLst/>
          </a:prstGeom>
          <a:noFill/>
        </p:spPr>
        <p:txBody>
          <a:bodyPr wrap="none" rtlCol="0">
            <a:spAutoFit/>
          </a:bodyPr>
          <a:lstStyle/>
          <a:p>
            <a:pPr marL="342900" indent="-342900">
              <a:buAutoNum type="arabicPeriod"/>
            </a:pPr>
            <a:r>
              <a:rPr lang="en-GB" sz="3200" dirty="0" smtClean="0"/>
              <a:t>He </a:t>
            </a:r>
            <a:r>
              <a:rPr lang="en-GB" sz="3200" u="sng" dirty="0" smtClean="0"/>
              <a:t>liked</a:t>
            </a:r>
            <a:r>
              <a:rPr lang="en-GB" sz="3200" dirty="0" smtClean="0"/>
              <a:t> eating cake.</a:t>
            </a:r>
          </a:p>
          <a:p>
            <a:pPr marL="342900" indent="-342900">
              <a:buAutoNum type="arabicPeriod"/>
            </a:pPr>
            <a:r>
              <a:rPr lang="en-GB" sz="3200" dirty="0" smtClean="0"/>
              <a:t>Casey had a </a:t>
            </a:r>
            <a:r>
              <a:rPr lang="en-GB" sz="3200" u="sng" dirty="0" smtClean="0"/>
              <a:t>nice</a:t>
            </a:r>
            <a:r>
              <a:rPr lang="en-GB" sz="3200" b="1" dirty="0" smtClean="0"/>
              <a:t> </a:t>
            </a:r>
            <a:r>
              <a:rPr lang="en-GB" sz="3200" dirty="0" smtClean="0"/>
              <a:t>coat to wear.</a:t>
            </a:r>
          </a:p>
          <a:p>
            <a:pPr marL="342900" indent="-342900">
              <a:buAutoNum type="arabicPeriod"/>
            </a:pPr>
            <a:r>
              <a:rPr lang="en-GB" sz="3200" dirty="0" smtClean="0"/>
              <a:t>“Ouch!” </a:t>
            </a:r>
            <a:r>
              <a:rPr lang="en-GB" sz="3200" u="sng" dirty="0" smtClean="0"/>
              <a:t>said</a:t>
            </a:r>
            <a:r>
              <a:rPr lang="en-GB" sz="3200" dirty="0" smtClean="0"/>
              <a:t> Mrs Fox.</a:t>
            </a:r>
          </a:p>
          <a:p>
            <a:pPr marL="342900" indent="-342900">
              <a:buAutoNum type="arabicPeriod"/>
            </a:pPr>
            <a:r>
              <a:rPr lang="en-GB" sz="3200" dirty="0" smtClean="0"/>
              <a:t>Which of these is the </a:t>
            </a:r>
            <a:r>
              <a:rPr lang="en-GB" sz="3200" u="sng" dirty="0" smtClean="0"/>
              <a:t>biggest</a:t>
            </a:r>
            <a:r>
              <a:rPr lang="en-GB" sz="3200" dirty="0" smtClean="0"/>
              <a:t>?</a:t>
            </a:r>
          </a:p>
          <a:p>
            <a:pPr marL="342900" indent="-342900">
              <a:buAutoNum type="arabicPeriod"/>
            </a:pPr>
            <a:r>
              <a:rPr lang="en-GB" sz="3200" dirty="0" smtClean="0"/>
              <a:t>In the dark she felt </a:t>
            </a:r>
            <a:r>
              <a:rPr lang="en-GB" sz="3200" u="sng" dirty="0" smtClean="0"/>
              <a:t>anxious</a:t>
            </a:r>
            <a:r>
              <a:rPr lang="en-GB" sz="3200" dirty="0" smtClean="0"/>
              <a:t>.</a:t>
            </a:r>
          </a:p>
          <a:p>
            <a:pPr marL="342900" indent="-342900">
              <a:buAutoNum type="arabicPeriod"/>
            </a:pPr>
            <a:r>
              <a:rPr lang="en-GB" sz="3200" dirty="0" smtClean="0"/>
              <a:t>My favourite book is the one with the </a:t>
            </a:r>
            <a:r>
              <a:rPr lang="en-GB" sz="3200" u="sng" dirty="0" smtClean="0"/>
              <a:t>red</a:t>
            </a:r>
            <a:r>
              <a:rPr lang="en-GB" sz="3200" dirty="0" smtClean="0"/>
              <a:t> cover.</a:t>
            </a:r>
            <a:endParaRPr lang="en-GB" dirty="0"/>
          </a:p>
        </p:txBody>
      </p:sp>
      <p:sp>
        <p:nvSpPr>
          <p:cNvPr id="6" name="Title 1"/>
          <p:cNvSpPr txBox="1">
            <a:spLocks/>
          </p:cNvSpPr>
          <p:nvPr/>
        </p:nvSpPr>
        <p:spPr>
          <a:xfrm>
            <a:off x="251520" y="486916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Now make a list of alternative words for </a:t>
            </a:r>
            <a:r>
              <a:rPr kumimoji="0" lang="en-GB" sz="3200" b="1" i="0" u="sng" strike="noStrike" kern="1200" cap="none" spc="0" normalizeH="0" baseline="0" noProof="0" dirty="0" smtClean="0">
                <a:ln>
                  <a:noFill/>
                </a:ln>
                <a:solidFill>
                  <a:schemeClr val="tx1"/>
                </a:solidFill>
                <a:effectLst/>
                <a:uLnTx/>
                <a:uFillTx/>
                <a:latin typeface="+mj-lt"/>
                <a:ea typeface="+mj-ea"/>
                <a:cs typeface="+mj-cs"/>
              </a:rPr>
              <a:t>said</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Brackets can be used in each sentence below.  Write down the words that should be included in brackets.</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179512" y="1844824"/>
            <a:ext cx="8568952" cy="4524315"/>
          </a:xfrm>
          <a:prstGeom prst="rect">
            <a:avLst/>
          </a:prstGeom>
          <a:noFill/>
        </p:spPr>
        <p:txBody>
          <a:bodyPr wrap="square" rtlCol="0">
            <a:spAutoFit/>
          </a:bodyPr>
          <a:lstStyle/>
          <a:p>
            <a:pPr marL="342900" indent="-342900">
              <a:buAutoNum type="arabicPeriod"/>
            </a:pPr>
            <a:r>
              <a:rPr lang="en-GB" sz="3200" dirty="0" smtClean="0"/>
              <a:t>James my brother likes eating cake.</a:t>
            </a:r>
          </a:p>
          <a:p>
            <a:pPr marL="342900" indent="-342900">
              <a:buAutoNum type="arabicPeriod"/>
            </a:pPr>
            <a:r>
              <a:rPr lang="en-GB" sz="3200" dirty="0" smtClean="0"/>
              <a:t>Hillary the woman who lives down the road enjoys playing rugby.</a:t>
            </a:r>
          </a:p>
          <a:p>
            <a:pPr marL="342900" indent="-342900">
              <a:buAutoNum type="arabicPeriod"/>
            </a:pPr>
            <a:r>
              <a:rPr lang="en-GB" sz="3200" dirty="0" smtClean="0"/>
              <a:t>The bus the one with the yellow bumpers crashed yesterday.</a:t>
            </a:r>
          </a:p>
          <a:p>
            <a:pPr marL="342900" indent="-342900">
              <a:buAutoNum type="arabicPeriod"/>
            </a:pPr>
            <a:r>
              <a:rPr lang="en-GB" sz="3200" dirty="0" smtClean="0"/>
              <a:t>His mother who enjoys snooker knitted me a waistcoat last week.</a:t>
            </a:r>
          </a:p>
          <a:p>
            <a:pPr marL="342900" indent="-342900">
              <a:buAutoNum type="arabicPeriod"/>
            </a:pPr>
            <a:r>
              <a:rPr lang="en-GB" sz="3200" dirty="0" smtClean="0"/>
              <a:t>Elephants especially the big ones leave large footprints.</a:t>
            </a:r>
            <a:endParaRPr lang="en-GB"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Sort these words into 3 columns:  nouns, verbs and adverbs.</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539552" y="2132856"/>
            <a:ext cx="1455655" cy="707886"/>
          </a:xfrm>
          <a:prstGeom prst="rect">
            <a:avLst/>
          </a:prstGeom>
          <a:solidFill>
            <a:schemeClr val="tx2">
              <a:lumMod val="20000"/>
              <a:lumOff val="80000"/>
            </a:schemeClr>
          </a:solidFill>
        </p:spPr>
        <p:txBody>
          <a:bodyPr wrap="none" rtlCol="0">
            <a:spAutoFit/>
          </a:bodyPr>
          <a:lstStyle/>
          <a:p>
            <a:r>
              <a:rPr lang="en-GB" sz="4000" dirty="0" smtClean="0"/>
              <a:t>to run</a:t>
            </a:r>
            <a:endParaRPr lang="en-GB" sz="4000" dirty="0"/>
          </a:p>
        </p:txBody>
      </p:sp>
      <p:sp>
        <p:nvSpPr>
          <p:cNvPr id="4" name="TextBox 3"/>
          <p:cNvSpPr txBox="1"/>
          <p:nvPr/>
        </p:nvSpPr>
        <p:spPr>
          <a:xfrm>
            <a:off x="6516216" y="2132856"/>
            <a:ext cx="851580" cy="707886"/>
          </a:xfrm>
          <a:prstGeom prst="rect">
            <a:avLst/>
          </a:prstGeom>
          <a:solidFill>
            <a:schemeClr val="tx2">
              <a:lumMod val="20000"/>
              <a:lumOff val="80000"/>
            </a:schemeClr>
          </a:solidFill>
        </p:spPr>
        <p:txBody>
          <a:bodyPr wrap="none" rtlCol="0">
            <a:spAutoFit/>
          </a:bodyPr>
          <a:lstStyle/>
          <a:p>
            <a:r>
              <a:rPr lang="en-GB" sz="4000" dirty="0" smtClean="0"/>
              <a:t>eat</a:t>
            </a:r>
            <a:endParaRPr lang="en-GB" sz="4000" dirty="0"/>
          </a:p>
        </p:txBody>
      </p:sp>
      <p:sp>
        <p:nvSpPr>
          <p:cNvPr id="5" name="TextBox 4"/>
          <p:cNvSpPr txBox="1"/>
          <p:nvPr/>
        </p:nvSpPr>
        <p:spPr>
          <a:xfrm>
            <a:off x="5436096" y="3284984"/>
            <a:ext cx="1487523" cy="707886"/>
          </a:xfrm>
          <a:prstGeom prst="rect">
            <a:avLst/>
          </a:prstGeom>
          <a:solidFill>
            <a:schemeClr val="tx2">
              <a:lumMod val="20000"/>
              <a:lumOff val="80000"/>
            </a:schemeClr>
          </a:solidFill>
        </p:spPr>
        <p:txBody>
          <a:bodyPr wrap="none" rtlCol="0">
            <a:spAutoFit/>
          </a:bodyPr>
          <a:lstStyle/>
          <a:p>
            <a:r>
              <a:rPr lang="en-GB" sz="4000" dirty="0" smtClean="0"/>
              <a:t>slowly</a:t>
            </a:r>
            <a:endParaRPr lang="en-GB" sz="4000" dirty="0"/>
          </a:p>
        </p:txBody>
      </p:sp>
      <p:sp>
        <p:nvSpPr>
          <p:cNvPr id="6" name="TextBox 5"/>
          <p:cNvSpPr txBox="1"/>
          <p:nvPr/>
        </p:nvSpPr>
        <p:spPr>
          <a:xfrm>
            <a:off x="3563888" y="2204864"/>
            <a:ext cx="1359767" cy="707886"/>
          </a:xfrm>
          <a:prstGeom prst="rect">
            <a:avLst/>
          </a:prstGeom>
          <a:solidFill>
            <a:schemeClr val="tx2">
              <a:lumMod val="20000"/>
              <a:lumOff val="80000"/>
            </a:schemeClr>
          </a:solidFill>
        </p:spPr>
        <p:txBody>
          <a:bodyPr wrap="square" rtlCol="0">
            <a:spAutoFit/>
          </a:bodyPr>
          <a:lstStyle/>
          <a:p>
            <a:r>
              <a:rPr lang="en-GB" sz="4000" dirty="0" smtClean="0"/>
              <a:t>very</a:t>
            </a:r>
            <a:endParaRPr lang="en-GB" sz="4000" dirty="0"/>
          </a:p>
        </p:txBody>
      </p:sp>
      <p:sp>
        <p:nvSpPr>
          <p:cNvPr id="7" name="TextBox 6"/>
          <p:cNvSpPr txBox="1"/>
          <p:nvPr/>
        </p:nvSpPr>
        <p:spPr>
          <a:xfrm>
            <a:off x="1187624" y="4365104"/>
            <a:ext cx="708848" cy="707886"/>
          </a:xfrm>
          <a:prstGeom prst="rect">
            <a:avLst/>
          </a:prstGeom>
          <a:solidFill>
            <a:schemeClr val="tx2">
              <a:lumMod val="20000"/>
              <a:lumOff val="80000"/>
            </a:schemeClr>
          </a:solidFill>
        </p:spPr>
        <p:txBody>
          <a:bodyPr wrap="none" rtlCol="0">
            <a:spAutoFit/>
          </a:bodyPr>
          <a:lstStyle/>
          <a:p>
            <a:r>
              <a:rPr lang="en-GB" sz="4000" dirty="0" smtClean="0"/>
              <a:t>be</a:t>
            </a:r>
            <a:endParaRPr lang="en-GB" sz="4000" dirty="0"/>
          </a:p>
        </p:txBody>
      </p:sp>
      <p:sp>
        <p:nvSpPr>
          <p:cNvPr id="8" name="TextBox 7"/>
          <p:cNvSpPr txBox="1"/>
          <p:nvPr/>
        </p:nvSpPr>
        <p:spPr>
          <a:xfrm>
            <a:off x="3203848" y="5157192"/>
            <a:ext cx="840295" cy="707886"/>
          </a:xfrm>
          <a:prstGeom prst="rect">
            <a:avLst/>
          </a:prstGeom>
          <a:solidFill>
            <a:schemeClr val="tx2">
              <a:lumMod val="20000"/>
              <a:lumOff val="80000"/>
            </a:schemeClr>
          </a:solidFill>
        </p:spPr>
        <p:txBody>
          <a:bodyPr wrap="none" rtlCol="0">
            <a:spAutoFit/>
          </a:bodyPr>
          <a:lstStyle/>
          <a:p>
            <a:r>
              <a:rPr lang="en-GB" sz="4000" dirty="0" smtClean="0"/>
              <a:t>am</a:t>
            </a:r>
            <a:endParaRPr lang="en-GB" sz="4000" dirty="0"/>
          </a:p>
        </p:txBody>
      </p:sp>
      <p:sp>
        <p:nvSpPr>
          <p:cNvPr id="9" name="TextBox 8"/>
          <p:cNvSpPr txBox="1"/>
          <p:nvPr/>
        </p:nvSpPr>
        <p:spPr>
          <a:xfrm>
            <a:off x="2987824" y="3284984"/>
            <a:ext cx="1823513" cy="707886"/>
          </a:xfrm>
          <a:prstGeom prst="rect">
            <a:avLst/>
          </a:prstGeom>
          <a:solidFill>
            <a:schemeClr val="tx2">
              <a:lumMod val="20000"/>
              <a:lumOff val="80000"/>
            </a:schemeClr>
          </a:solidFill>
        </p:spPr>
        <p:txBody>
          <a:bodyPr wrap="none" rtlCol="0">
            <a:spAutoFit/>
          </a:bodyPr>
          <a:lstStyle/>
          <a:p>
            <a:r>
              <a:rPr lang="en-GB" sz="4000" dirty="0" smtClean="0"/>
              <a:t>casually</a:t>
            </a:r>
            <a:endParaRPr lang="en-GB" sz="4000" dirty="0"/>
          </a:p>
        </p:txBody>
      </p:sp>
      <p:sp>
        <p:nvSpPr>
          <p:cNvPr id="10" name="TextBox 9"/>
          <p:cNvSpPr txBox="1"/>
          <p:nvPr/>
        </p:nvSpPr>
        <p:spPr>
          <a:xfrm>
            <a:off x="6732240" y="5157192"/>
            <a:ext cx="808876" cy="707886"/>
          </a:xfrm>
          <a:prstGeom prst="rect">
            <a:avLst/>
          </a:prstGeom>
          <a:solidFill>
            <a:schemeClr val="tx2">
              <a:lumMod val="20000"/>
              <a:lumOff val="80000"/>
            </a:schemeClr>
          </a:solidFill>
        </p:spPr>
        <p:txBody>
          <a:bodyPr wrap="none" rtlCol="0">
            <a:spAutoFit/>
          </a:bodyPr>
          <a:lstStyle/>
          <a:p>
            <a:r>
              <a:rPr lang="en-GB" sz="4000" dirty="0" smtClean="0"/>
              <a:t>cat</a:t>
            </a:r>
            <a:endParaRPr lang="en-GB" sz="4000" dirty="0"/>
          </a:p>
        </p:txBody>
      </p:sp>
      <p:sp>
        <p:nvSpPr>
          <p:cNvPr id="11" name="TextBox 10"/>
          <p:cNvSpPr txBox="1"/>
          <p:nvPr/>
        </p:nvSpPr>
        <p:spPr>
          <a:xfrm>
            <a:off x="3635896" y="4149080"/>
            <a:ext cx="1112869" cy="707886"/>
          </a:xfrm>
          <a:prstGeom prst="rect">
            <a:avLst/>
          </a:prstGeom>
          <a:solidFill>
            <a:schemeClr val="tx2">
              <a:lumMod val="20000"/>
              <a:lumOff val="80000"/>
            </a:schemeClr>
          </a:solidFill>
        </p:spPr>
        <p:txBody>
          <a:bodyPr wrap="none" rtlCol="0">
            <a:spAutoFit/>
          </a:bodyPr>
          <a:lstStyle/>
          <a:p>
            <a:r>
              <a:rPr lang="en-GB" sz="4000" dirty="0" smtClean="0"/>
              <a:t>cake</a:t>
            </a:r>
            <a:endParaRPr lang="en-GB" sz="4000" dirty="0"/>
          </a:p>
        </p:txBody>
      </p:sp>
      <p:sp>
        <p:nvSpPr>
          <p:cNvPr id="12" name="TextBox 11"/>
          <p:cNvSpPr txBox="1"/>
          <p:nvPr/>
        </p:nvSpPr>
        <p:spPr>
          <a:xfrm>
            <a:off x="323528" y="3212976"/>
            <a:ext cx="1930272" cy="707886"/>
          </a:xfrm>
          <a:prstGeom prst="rect">
            <a:avLst/>
          </a:prstGeom>
          <a:solidFill>
            <a:schemeClr val="tx2">
              <a:lumMod val="20000"/>
              <a:lumOff val="80000"/>
            </a:schemeClr>
          </a:solidFill>
        </p:spPr>
        <p:txBody>
          <a:bodyPr wrap="none" rtlCol="0">
            <a:spAutoFit/>
          </a:bodyPr>
          <a:lstStyle/>
          <a:p>
            <a:r>
              <a:rPr lang="en-GB" sz="4000" dirty="0" smtClean="0"/>
              <a:t>monster</a:t>
            </a:r>
            <a:endParaRPr lang="en-GB" sz="4000" dirty="0"/>
          </a:p>
        </p:txBody>
      </p:sp>
      <p:sp>
        <p:nvSpPr>
          <p:cNvPr id="13" name="Title 1"/>
          <p:cNvSpPr txBox="1">
            <a:spLocks/>
          </p:cNvSpPr>
          <p:nvPr/>
        </p:nvSpPr>
        <p:spPr>
          <a:xfrm>
            <a:off x="179512" y="6021288"/>
            <a:ext cx="8568952" cy="64807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Now</a:t>
            </a:r>
            <a:r>
              <a:rPr kumimoji="0" lang="en-GB" sz="2800" b="0" i="0" u="none" strike="noStrike" kern="1200" cap="none" spc="0" normalizeH="0" noProof="0" dirty="0" smtClean="0">
                <a:ln>
                  <a:noFill/>
                </a:ln>
                <a:solidFill>
                  <a:schemeClr val="tx1"/>
                </a:solidFill>
                <a:effectLst/>
                <a:uLnTx/>
                <a:uFillTx/>
                <a:latin typeface="+mj-lt"/>
                <a:ea typeface="+mj-ea"/>
                <a:cs typeface="+mj-cs"/>
              </a:rPr>
              <a:t> write </a:t>
            </a:r>
            <a:r>
              <a:rPr kumimoji="0" lang="en-GB" sz="2800" b="1" i="0" u="none" strike="noStrike" kern="1200" cap="none" spc="0" normalizeH="0" noProof="0" dirty="0" smtClean="0">
                <a:ln>
                  <a:noFill/>
                </a:ln>
                <a:solidFill>
                  <a:schemeClr val="tx1"/>
                </a:solidFill>
                <a:effectLst/>
                <a:uLnTx/>
                <a:uFillTx/>
                <a:latin typeface="+mj-lt"/>
                <a:ea typeface="+mj-ea"/>
                <a:cs typeface="+mj-cs"/>
              </a:rPr>
              <a:t>any</a:t>
            </a:r>
            <a:r>
              <a:rPr kumimoji="0" lang="en-GB" sz="2800" b="0" i="0" u="none" strike="noStrike" kern="1200" cap="none" spc="0" normalizeH="0" noProof="0" dirty="0" smtClean="0">
                <a:ln>
                  <a:noFill/>
                </a:ln>
                <a:solidFill>
                  <a:schemeClr val="tx1"/>
                </a:solidFill>
                <a:effectLst/>
                <a:uLnTx/>
                <a:uFillTx/>
                <a:latin typeface="+mj-lt"/>
                <a:ea typeface="+mj-ea"/>
                <a:cs typeface="+mj-cs"/>
              </a:rPr>
              <a:t> exclamation on your whiteboard.</a:t>
            </a:r>
            <a:endParaRPr kumimoji="0" lang="en-GB"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Change</a:t>
            </a:r>
            <a:r>
              <a:rPr kumimoji="0" lang="en-GB" sz="3200" b="0" i="0" u="none" strike="noStrike" kern="1200" cap="none" spc="0" normalizeH="0" noProof="0" dirty="0" smtClean="0">
                <a:ln>
                  <a:noFill/>
                </a:ln>
                <a:solidFill>
                  <a:schemeClr val="tx1"/>
                </a:solidFill>
                <a:effectLst/>
                <a:uLnTx/>
                <a:uFillTx/>
                <a:latin typeface="+mj-lt"/>
                <a:ea typeface="+mj-ea"/>
                <a:cs typeface="+mj-cs"/>
              </a:rPr>
              <a:t> all the underlined verbs from the </a:t>
            </a:r>
            <a:r>
              <a:rPr kumimoji="0" lang="en-GB" sz="3200" b="1" i="0" u="none" strike="noStrike" kern="1200" cap="none" spc="0" normalizeH="0" noProof="0" dirty="0" smtClean="0">
                <a:ln>
                  <a:noFill/>
                </a:ln>
                <a:solidFill>
                  <a:schemeClr val="tx1"/>
                </a:solidFill>
                <a:effectLst/>
                <a:uLnTx/>
                <a:uFillTx/>
                <a:latin typeface="+mj-lt"/>
                <a:ea typeface="+mj-ea"/>
                <a:cs typeface="+mj-cs"/>
              </a:rPr>
              <a:t>past</a:t>
            </a:r>
            <a:r>
              <a:rPr kumimoji="0" lang="en-GB" sz="3200" i="0" u="none" strike="noStrike" kern="1200" cap="none" spc="0" normalizeH="0" noProof="0" dirty="0" smtClean="0">
                <a:ln>
                  <a:noFill/>
                </a:ln>
                <a:solidFill>
                  <a:schemeClr val="tx1"/>
                </a:solidFill>
                <a:effectLst/>
                <a:uLnTx/>
                <a:uFillTx/>
                <a:latin typeface="+mj-lt"/>
                <a:ea typeface="+mj-ea"/>
                <a:cs typeface="+mj-cs"/>
              </a:rPr>
              <a:t> tense to the </a:t>
            </a:r>
            <a:r>
              <a:rPr kumimoji="0" lang="en-GB" sz="3200" b="1" i="0" u="none" strike="noStrike" kern="1200" cap="none" spc="0" normalizeH="0" noProof="0" dirty="0" smtClean="0">
                <a:ln>
                  <a:noFill/>
                </a:ln>
                <a:solidFill>
                  <a:schemeClr val="tx1"/>
                </a:solidFill>
                <a:effectLst/>
                <a:uLnTx/>
                <a:uFillTx/>
                <a:latin typeface="+mj-lt"/>
                <a:ea typeface="+mj-ea"/>
                <a:cs typeface="+mj-cs"/>
              </a:rPr>
              <a:t>present </a:t>
            </a:r>
            <a:r>
              <a:rPr kumimoji="0" lang="en-GB" sz="3200" i="0" u="none" strike="noStrike" kern="1200" cap="none" spc="0" normalizeH="0" noProof="0" dirty="0" smtClean="0">
                <a:ln>
                  <a:noFill/>
                </a:ln>
                <a:solidFill>
                  <a:schemeClr val="tx1"/>
                </a:solidFill>
                <a:effectLst/>
                <a:uLnTx/>
                <a:uFillTx/>
                <a:latin typeface="+mj-lt"/>
                <a:ea typeface="+mj-ea"/>
                <a:cs typeface="+mj-cs"/>
              </a:rPr>
              <a:t>tense.</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251520" y="1772816"/>
            <a:ext cx="6440930" cy="3046988"/>
          </a:xfrm>
          <a:prstGeom prst="rect">
            <a:avLst/>
          </a:prstGeom>
          <a:noFill/>
        </p:spPr>
        <p:txBody>
          <a:bodyPr wrap="none" rtlCol="0">
            <a:spAutoFit/>
          </a:bodyPr>
          <a:lstStyle/>
          <a:p>
            <a:pPr marL="342900" indent="-342900">
              <a:buAutoNum type="arabicPeriod"/>
            </a:pPr>
            <a:r>
              <a:rPr lang="en-GB" sz="3200" dirty="0" smtClean="0"/>
              <a:t>I </a:t>
            </a:r>
            <a:r>
              <a:rPr lang="en-GB" sz="3200" u="sng" dirty="0" smtClean="0"/>
              <a:t>ran</a:t>
            </a:r>
            <a:r>
              <a:rPr lang="en-GB" sz="3200" dirty="0" smtClean="0"/>
              <a:t> all the way home.</a:t>
            </a:r>
          </a:p>
          <a:p>
            <a:pPr marL="342900" indent="-342900">
              <a:buAutoNum type="arabicPeriod"/>
            </a:pPr>
            <a:r>
              <a:rPr lang="en-GB" sz="3200" dirty="0" smtClean="0"/>
              <a:t>He </a:t>
            </a:r>
            <a:r>
              <a:rPr lang="en-GB" sz="3200" u="sng" dirty="0" smtClean="0"/>
              <a:t>hides</a:t>
            </a:r>
            <a:r>
              <a:rPr lang="en-GB" sz="3200" dirty="0" smtClean="0"/>
              <a:t> under the table.</a:t>
            </a:r>
          </a:p>
          <a:p>
            <a:pPr marL="342900" indent="-342900">
              <a:buAutoNum type="arabicPeriod"/>
            </a:pPr>
            <a:r>
              <a:rPr lang="en-GB" sz="3200" dirty="0" smtClean="0"/>
              <a:t>I </a:t>
            </a:r>
            <a:r>
              <a:rPr lang="en-GB" sz="3200" u="sng" dirty="0" smtClean="0"/>
              <a:t>waved</a:t>
            </a:r>
            <a:r>
              <a:rPr lang="en-GB" sz="3200" dirty="0" smtClean="0"/>
              <a:t> at the queen and </a:t>
            </a:r>
            <a:r>
              <a:rPr lang="en-GB" sz="3200" u="sng" dirty="0" smtClean="0"/>
              <a:t>shouted</a:t>
            </a:r>
            <a:r>
              <a:rPr lang="en-GB" sz="3200" dirty="0" smtClean="0"/>
              <a:t>.</a:t>
            </a:r>
          </a:p>
          <a:p>
            <a:pPr marL="342900" indent="-342900">
              <a:buAutoNum type="arabicPeriod"/>
            </a:pPr>
            <a:r>
              <a:rPr lang="en-GB" sz="3200" dirty="0" smtClean="0"/>
              <a:t>I </a:t>
            </a:r>
            <a:r>
              <a:rPr lang="en-GB" sz="3200" u="sng" dirty="0" smtClean="0"/>
              <a:t>was thinking</a:t>
            </a:r>
            <a:r>
              <a:rPr lang="en-GB" sz="3200" dirty="0" smtClean="0"/>
              <a:t> about my maths.</a:t>
            </a:r>
          </a:p>
          <a:p>
            <a:pPr marL="342900" indent="-342900">
              <a:buAutoNum type="arabicPeriod"/>
            </a:pPr>
            <a:r>
              <a:rPr lang="en-GB" sz="3200" dirty="0" smtClean="0"/>
              <a:t>They </a:t>
            </a:r>
            <a:r>
              <a:rPr lang="en-GB" sz="3200" u="sng" dirty="0" smtClean="0"/>
              <a:t>were running</a:t>
            </a:r>
            <a:r>
              <a:rPr lang="en-GB" sz="3200" dirty="0" smtClean="0"/>
              <a:t> towards the hill.</a:t>
            </a:r>
          </a:p>
          <a:p>
            <a:pPr marL="342900" indent="-342900">
              <a:buAutoNum type="arabicPeriod"/>
            </a:pPr>
            <a:r>
              <a:rPr lang="en-GB" sz="3200" dirty="0" smtClean="0"/>
              <a:t>We </a:t>
            </a:r>
            <a:r>
              <a:rPr lang="en-GB" sz="3200" u="sng" dirty="0" smtClean="0"/>
              <a:t>were making</a:t>
            </a:r>
            <a:r>
              <a:rPr lang="en-GB" sz="3200" b="1" dirty="0"/>
              <a:t> </a:t>
            </a:r>
            <a:r>
              <a:rPr lang="en-GB" sz="3200" dirty="0" smtClean="0"/>
              <a:t>lots of mess.</a:t>
            </a:r>
          </a:p>
        </p:txBody>
      </p:sp>
      <p:sp>
        <p:nvSpPr>
          <p:cNvPr id="4" name="Title 1"/>
          <p:cNvSpPr txBox="1">
            <a:spLocks/>
          </p:cNvSpPr>
          <p:nvPr/>
        </p:nvSpPr>
        <p:spPr>
          <a:xfrm>
            <a:off x="251520" y="5013176"/>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Now write a sentence in the past tense and then rewrite it in the present tense.</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88640"/>
            <a:ext cx="8568952" cy="136815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Find the </a:t>
            </a:r>
            <a:r>
              <a:rPr lang="en-GB" sz="3200" dirty="0" smtClean="0">
                <a:solidFill>
                  <a:srgbClr val="FF0000"/>
                </a:solidFill>
                <a:latin typeface="+mj-lt"/>
                <a:ea typeface="+mj-ea"/>
                <a:cs typeface="+mj-cs"/>
              </a:rPr>
              <a:t>adjectives</a:t>
            </a:r>
            <a:r>
              <a:rPr lang="en-GB" sz="3200" dirty="0" smtClean="0">
                <a:latin typeface="+mj-lt"/>
                <a:ea typeface="+mj-ea"/>
                <a:cs typeface="+mj-cs"/>
              </a:rPr>
              <a:t> and </a:t>
            </a:r>
            <a:r>
              <a:rPr lang="en-GB" sz="3200" dirty="0" smtClean="0">
                <a:solidFill>
                  <a:srgbClr val="FF0000"/>
                </a:solidFill>
                <a:latin typeface="+mj-lt"/>
                <a:ea typeface="+mj-ea"/>
                <a:cs typeface="+mj-cs"/>
              </a:rPr>
              <a:t>nouns</a:t>
            </a:r>
            <a:r>
              <a:rPr lang="en-GB" sz="3200" dirty="0" smtClean="0">
                <a:latin typeface="+mj-lt"/>
                <a:ea typeface="+mj-ea"/>
                <a:cs typeface="+mj-cs"/>
              </a:rPr>
              <a:t> in the sentences below.  Make two lists.</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251520" y="1772816"/>
            <a:ext cx="8496944" cy="584775"/>
          </a:xfrm>
          <a:prstGeom prst="rect">
            <a:avLst/>
          </a:prstGeom>
          <a:solidFill>
            <a:schemeClr val="tx2">
              <a:lumMod val="20000"/>
              <a:lumOff val="80000"/>
            </a:schemeClr>
          </a:solidFill>
        </p:spPr>
        <p:txBody>
          <a:bodyPr wrap="square" rtlCol="0">
            <a:spAutoFit/>
          </a:bodyPr>
          <a:lstStyle/>
          <a:p>
            <a:r>
              <a:rPr lang="en-GB" sz="3200" dirty="0" smtClean="0"/>
              <a:t>The old man often makes delicious pies.</a:t>
            </a:r>
          </a:p>
        </p:txBody>
      </p:sp>
      <p:sp>
        <p:nvSpPr>
          <p:cNvPr id="5" name="TextBox 4"/>
          <p:cNvSpPr txBox="1"/>
          <p:nvPr/>
        </p:nvSpPr>
        <p:spPr>
          <a:xfrm>
            <a:off x="251520" y="2564904"/>
            <a:ext cx="8496944" cy="584775"/>
          </a:xfrm>
          <a:prstGeom prst="rect">
            <a:avLst/>
          </a:prstGeom>
          <a:solidFill>
            <a:schemeClr val="accent2">
              <a:lumMod val="20000"/>
              <a:lumOff val="80000"/>
            </a:schemeClr>
          </a:solidFill>
        </p:spPr>
        <p:txBody>
          <a:bodyPr wrap="square" rtlCol="0">
            <a:spAutoFit/>
          </a:bodyPr>
          <a:lstStyle/>
          <a:p>
            <a:r>
              <a:rPr lang="en-GB" sz="3200" dirty="0" smtClean="0"/>
              <a:t>Noisy children enjoy playing in the outdoor den.</a:t>
            </a:r>
          </a:p>
        </p:txBody>
      </p:sp>
      <p:sp>
        <p:nvSpPr>
          <p:cNvPr id="6" name="TextBox 5"/>
          <p:cNvSpPr txBox="1"/>
          <p:nvPr/>
        </p:nvSpPr>
        <p:spPr>
          <a:xfrm>
            <a:off x="251520" y="3356992"/>
            <a:ext cx="8496944" cy="1077218"/>
          </a:xfrm>
          <a:prstGeom prst="rect">
            <a:avLst/>
          </a:prstGeom>
          <a:solidFill>
            <a:schemeClr val="accent6">
              <a:lumMod val="40000"/>
              <a:lumOff val="60000"/>
            </a:schemeClr>
          </a:solidFill>
        </p:spPr>
        <p:txBody>
          <a:bodyPr wrap="square" rtlCol="0">
            <a:spAutoFit/>
          </a:bodyPr>
          <a:lstStyle/>
          <a:p>
            <a:r>
              <a:rPr lang="en-GB" sz="3200" dirty="0" smtClean="0"/>
              <a:t>Please could I have a large fish and small portion of chips?</a:t>
            </a:r>
          </a:p>
        </p:txBody>
      </p:sp>
      <p:sp>
        <p:nvSpPr>
          <p:cNvPr id="7" name="TextBox 6"/>
          <p:cNvSpPr txBox="1"/>
          <p:nvPr/>
        </p:nvSpPr>
        <p:spPr>
          <a:xfrm>
            <a:off x="251520" y="4581128"/>
            <a:ext cx="8496944" cy="584775"/>
          </a:xfrm>
          <a:prstGeom prst="rect">
            <a:avLst/>
          </a:prstGeom>
          <a:solidFill>
            <a:srgbClr val="FFFF99"/>
          </a:solidFill>
        </p:spPr>
        <p:txBody>
          <a:bodyPr wrap="square" rtlCol="0">
            <a:spAutoFit/>
          </a:bodyPr>
          <a:lstStyle/>
          <a:p>
            <a:r>
              <a:rPr lang="en-GB" sz="3200" dirty="0" smtClean="0"/>
              <a:t>What happened to that enormous building?</a:t>
            </a:r>
          </a:p>
        </p:txBody>
      </p:sp>
      <p:sp>
        <p:nvSpPr>
          <p:cNvPr id="8" name="TextBox 7"/>
          <p:cNvSpPr txBox="1"/>
          <p:nvPr/>
        </p:nvSpPr>
        <p:spPr>
          <a:xfrm>
            <a:off x="251520" y="5301208"/>
            <a:ext cx="8496944" cy="1077218"/>
          </a:xfrm>
          <a:prstGeom prst="rect">
            <a:avLst/>
          </a:prstGeom>
          <a:solidFill>
            <a:schemeClr val="tx2">
              <a:lumMod val="20000"/>
              <a:lumOff val="80000"/>
            </a:schemeClr>
          </a:solidFill>
        </p:spPr>
        <p:txBody>
          <a:bodyPr wrap="square" rtlCol="0">
            <a:spAutoFit/>
          </a:bodyPr>
          <a:lstStyle/>
          <a:p>
            <a:r>
              <a:rPr lang="en-GB" sz="3200" dirty="0" smtClean="0"/>
              <a:t>Where can I find a nice restaurant that serves healthy food?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86409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Find the </a:t>
            </a:r>
            <a:r>
              <a:rPr lang="en-GB" sz="3200" dirty="0" smtClean="0">
                <a:solidFill>
                  <a:srgbClr val="FF0000"/>
                </a:solidFill>
                <a:latin typeface="+mj-lt"/>
                <a:ea typeface="+mj-ea"/>
                <a:cs typeface="+mj-cs"/>
              </a:rPr>
              <a:t>connectives</a:t>
            </a:r>
            <a:r>
              <a:rPr lang="en-GB" sz="3200" dirty="0" smtClean="0">
                <a:latin typeface="+mj-lt"/>
                <a:ea typeface="+mj-ea"/>
                <a:cs typeface="+mj-cs"/>
              </a:rPr>
              <a:t> in the sentences below.</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179512" y="1268760"/>
            <a:ext cx="8496944" cy="584775"/>
          </a:xfrm>
          <a:prstGeom prst="rect">
            <a:avLst/>
          </a:prstGeom>
          <a:solidFill>
            <a:schemeClr val="tx2">
              <a:lumMod val="20000"/>
              <a:lumOff val="80000"/>
            </a:schemeClr>
          </a:solidFill>
        </p:spPr>
        <p:txBody>
          <a:bodyPr wrap="square" rtlCol="0">
            <a:spAutoFit/>
          </a:bodyPr>
          <a:lstStyle/>
          <a:p>
            <a:r>
              <a:rPr lang="en-GB" sz="3200" dirty="0" smtClean="0"/>
              <a:t>It was raining whilst he ate his pie.</a:t>
            </a:r>
          </a:p>
        </p:txBody>
      </p:sp>
      <p:sp>
        <p:nvSpPr>
          <p:cNvPr id="5" name="TextBox 4"/>
          <p:cNvSpPr txBox="1"/>
          <p:nvPr/>
        </p:nvSpPr>
        <p:spPr>
          <a:xfrm>
            <a:off x="179512" y="1988840"/>
            <a:ext cx="8496944" cy="1077218"/>
          </a:xfrm>
          <a:prstGeom prst="rect">
            <a:avLst/>
          </a:prstGeom>
          <a:solidFill>
            <a:schemeClr val="tx2">
              <a:lumMod val="20000"/>
              <a:lumOff val="80000"/>
            </a:schemeClr>
          </a:solidFill>
        </p:spPr>
        <p:txBody>
          <a:bodyPr wrap="square" rtlCol="0">
            <a:spAutoFit/>
          </a:bodyPr>
          <a:lstStyle/>
          <a:p>
            <a:r>
              <a:rPr lang="en-GB" sz="3200" dirty="0" smtClean="0"/>
              <a:t>Sunny weather always makes people smile and laugh.</a:t>
            </a:r>
          </a:p>
        </p:txBody>
      </p:sp>
      <p:sp>
        <p:nvSpPr>
          <p:cNvPr id="6" name="TextBox 5"/>
          <p:cNvSpPr txBox="1"/>
          <p:nvPr/>
        </p:nvSpPr>
        <p:spPr>
          <a:xfrm>
            <a:off x="179512" y="3212976"/>
            <a:ext cx="8496944" cy="584775"/>
          </a:xfrm>
          <a:prstGeom prst="rect">
            <a:avLst/>
          </a:prstGeom>
          <a:solidFill>
            <a:schemeClr val="tx2">
              <a:lumMod val="20000"/>
              <a:lumOff val="80000"/>
            </a:schemeClr>
          </a:solidFill>
        </p:spPr>
        <p:txBody>
          <a:bodyPr wrap="square" rtlCol="0">
            <a:spAutoFit/>
          </a:bodyPr>
          <a:lstStyle/>
          <a:p>
            <a:r>
              <a:rPr lang="en-GB" sz="3200" dirty="0" smtClean="0"/>
              <a:t>Although it was windy, he still wore his hat.</a:t>
            </a:r>
          </a:p>
        </p:txBody>
      </p:sp>
      <p:sp>
        <p:nvSpPr>
          <p:cNvPr id="7" name="TextBox 6"/>
          <p:cNvSpPr txBox="1"/>
          <p:nvPr/>
        </p:nvSpPr>
        <p:spPr>
          <a:xfrm>
            <a:off x="179512" y="4005064"/>
            <a:ext cx="8496944" cy="1077218"/>
          </a:xfrm>
          <a:prstGeom prst="rect">
            <a:avLst/>
          </a:prstGeom>
          <a:solidFill>
            <a:schemeClr val="tx2">
              <a:lumMod val="20000"/>
              <a:lumOff val="80000"/>
            </a:schemeClr>
          </a:solidFill>
        </p:spPr>
        <p:txBody>
          <a:bodyPr wrap="square" rtlCol="0">
            <a:spAutoFit/>
          </a:bodyPr>
          <a:lstStyle/>
          <a:p>
            <a:r>
              <a:rPr lang="en-GB" sz="3200" dirty="0" smtClean="0"/>
              <a:t>Walking quickly, the elderly lady grasped her hat as she thought it would blow off.</a:t>
            </a:r>
          </a:p>
        </p:txBody>
      </p:sp>
      <p:sp>
        <p:nvSpPr>
          <p:cNvPr id="8" name="TextBox 7"/>
          <p:cNvSpPr txBox="1"/>
          <p:nvPr/>
        </p:nvSpPr>
        <p:spPr>
          <a:xfrm>
            <a:off x="179512" y="5229200"/>
            <a:ext cx="8496944" cy="1077218"/>
          </a:xfrm>
          <a:prstGeom prst="rect">
            <a:avLst/>
          </a:prstGeom>
          <a:solidFill>
            <a:schemeClr val="tx2">
              <a:lumMod val="20000"/>
              <a:lumOff val="80000"/>
            </a:schemeClr>
          </a:solidFill>
        </p:spPr>
        <p:txBody>
          <a:bodyPr wrap="square" rtlCol="0">
            <a:spAutoFit/>
          </a:bodyPr>
          <a:lstStyle/>
          <a:p>
            <a:r>
              <a:rPr lang="en-GB" sz="3200" dirty="0" smtClean="0"/>
              <a:t>It is sunny today.  However, my teacher says we must stay inside.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86409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Copy and complete the table of irregular plurals.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2400" noProof="0" dirty="0" smtClean="0">
                <a:latin typeface="+mj-lt"/>
                <a:ea typeface="+mj-ea"/>
                <a:cs typeface="+mj-cs"/>
              </a:rPr>
              <a:t>(the first one has been done for you)</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3" name="Table 2"/>
          <p:cNvGraphicFramePr>
            <a:graphicFrameLocks noGrp="1"/>
          </p:cNvGraphicFramePr>
          <p:nvPr/>
        </p:nvGraphicFramePr>
        <p:xfrm>
          <a:off x="1403648" y="1124744"/>
          <a:ext cx="6096000" cy="5029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sz="2400" dirty="0" smtClean="0"/>
                        <a:t>One</a:t>
                      </a:r>
                      <a:endParaRPr lang="en-GB" sz="2400" dirty="0"/>
                    </a:p>
                  </a:txBody>
                  <a:tcPr/>
                </a:tc>
                <a:tc>
                  <a:txBody>
                    <a:bodyPr/>
                    <a:lstStyle/>
                    <a:p>
                      <a:r>
                        <a:rPr lang="en-GB" sz="2400" dirty="0" smtClean="0"/>
                        <a:t>Many</a:t>
                      </a:r>
                      <a:endParaRPr lang="en-GB" sz="2400" dirty="0"/>
                    </a:p>
                  </a:txBody>
                  <a:tcPr/>
                </a:tc>
                <a:extLst>
                  <a:ext uri="{0D108BD9-81ED-4DB2-BD59-A6C34878D82A}">
                    <a16:rowId xmlns:a16="http://schemas.microsoft.com/office/drawing/2014/main" val="10000"/>
                  </a:ext>
                </a:extLst>
              </a:tr>
              <a:tr h="370840">
                <a:tc>
                  <a:txBody>
                    <a:bodyPr/>
                    <a:lstStyle/>
                    <a:p>
                      <a:r>
                        <a:rPr lang="en-GB" sz="2400" dirty="0" smtClean="0"/>
                        <a:t>table</a:t>
                      </a:r>
                      <a:endParaRPr lang="en-GB" sz="2400" dirty="0"/>
                    </a:p>
                  </a:txBody>
                  <a:tcPr/>
                </a:tc>
                <a:tc>
                  <a:txBody>
                    <a:bodyPr/>
                    <a:lstStyle/>
                    <a:p>
                      <a:r>
                        <a:rPr lang="en-GB" sz="2400" dirty="0" smtClean="0"/>
                        <a:t>tables</a:t>
                      </a:r>
                      <a:endParaRPr lang="en-GB" sz="2400" dirty="0"/>
                    </a:p>
                  </a:txBody>
                  <a:tcPr/>
                </a:tc>
                <a:extLst>
                  <a:ext uri="{0D108BD9-81ED-4DB2-BD59-A6C34878D82A}">
                    <a16:rowId xmlns:a16="http://schemas.microsoft.com/office/drawing/2014/main" val="10001"/>
                  </a:ext>
                </a:extLst>
              </a:tr>
              <a:tr h="370840">
                <a:tc>
                  <a:txBody>
                    <a:bodyPr/>
                    <a:lstStyle/>
                    <a:p>
                      <a:endParaRPr lang="en-GB" sz="2400" dirty="0"/>
                    </a:p>
                  </a:txBody>
                  <a:tcPr/>
                </a:tc>
                <a:tc>
                  <a:txBody>
                    <a:bodyPr/>
                    <a:lstStyle/>
                    <a:p>
                      <a:r>
                        <a:rPr lang="en-GB" sz="2400" dirty="0" smtClean="0"/>
                        <a:t>windows</a:t>
                      </a:r>
                      <a:endParaRPr lang="en-GB" sz="2400" dirty="0"/>
                    </a:p>
                  </a:txBody>
                  <a:tcPr/>
                </a:tc>
                <a:extLst>
                  <a:ext uri="{0D108BD9-81ED-4DB2-BD59-A6C34878D82A}">
                    <a16:rowId xmlns:a16="http://schemas.microsoft.com/office/drawing/2014/main" val="10002"/>
                  </a:ext>
                </a:extLst>
              </a:tr>
              <a:tr h="370840">
                <a:tc>
                  <a:txBody>
                    <a:bodyPr/>
                    <a:lstStyle/>
                    <a:p>
                      <a:r>
                        <a:rPr lang="en-GB" sz="2400" dirty="0" smtClean="0"/>
                        <a:t>fish</a:t>
                      </a:r>
                      <a:endParaRPr lang="en-GB" sz="2400" dirty="0"/>
                    </a:p>
                  </a:txBody>
                  <a:tcPr/>
                </a:tc>
                <a:tc>
                  <a:txBody>
                    <a:bodyPr/>
                    <a:lstStyle/>
                    <a:p>
                      <a:endParaRPr lang="en-GB" sz="2400" dirty="0"/>
                    </a:p>
                  </a:txBody>
                  <a:tcPr/>
                </a:tc>
                <a:extLst>
                  <a:ext uri="{0D108BD9-81ED-4DB2-BD59-A6C34878D82A}">
                    <a16:rowId xmlns:a16="http://schemas.microsoft.com/office/drawing/2014/main" val="10003"/>
                  </a:ext>
                </a:extLst>
              </a:tr>
              <a:tr h="370840">
                <a:tc>
                  <a:txBody>
                    <a:bodyPr/>
                    <a:lstStyle/>
                    <a:p>
                      <a:r>
                        <a:rPr lang="en-GB" sz="2400" dirty="0" smtClean="0"/>
                        <a:t>sheep</a:t>
                      </a:r>
                      <a:endParaRPr lang="en-GB" sz="2400" dirty="0"/>
                    </a:p>
                  </a:txBody>
                  <a:tcPr/>
                </a:tc>
                <a:tc>
                  <a:txBody>
                    <a:bodyPr/>
                    <a:lstStyle/>
                    <a:p>
                      <a:endParaRPr lang="en-GB" sz="2400" dirty="0"/>
                    </a:p>
                  </a:txBody>
                  <a:tcPr/>
                </a:tc>
                <a:extLst>
                  <a:ext uri="{0D108BD9-81ED-4DB2-BD59-A6C34878D82A}">
                    <a16:rowId xmlns:a16="http://schemas.microsoft.com/office/drawing/2014/main" val="10004"/>
                  </a:ext>
                </a:extLst>
              </a:tr>
              <a:tr h="370840">
                <a:tc>
                  <a:txBody>
                    <a:bodyPr/>
                    <a:lstStyle/>
                    <a:p>
                      <a:endParaRPr lang="en-GB" sz="2400" dirty="0"/>
                    </a:p>
                  </a:txBody>
                  <a:tcPr/>
                </a:tc>
                <a:tc>
                  <a:txBody>
                    <a:bodyPr/>
                    <a:lstStyle/>
                    <a:p>
                      <a:r>
                        <a:rPr lang="en-GB" sz="2400" dirty="0" smtClean="0"/>
                        <a:t>children</a:t>
                      </a:r>
                      <a:endParaRPr lang="en-GB" sz="2400" dirty="0"/>
                    </a:p>
                  </a:txBody>
                  <a:tcPr/>
                </a:tc>
                <a:extLst>
                  <a:ext uri="{0D108BD9-81ED-4DB2-BD59-A6C34878D82A}">
                    <a16:rowId xmlns:a16="http://schemas.microsoft.com/office/drawing/2014/main" val="10005"/>
                  </a:ext>
                </a:extLst>
              </a:tr>
              <a:tr h="370840">
                <a:tc>
                  <a:txBody>
                    <a:bodyPr/>
                    <a:lstStyle/>
                    <a:p>
                      <a:r>
                        <a:rPr lang="en-GB" sz="2400" dirty="0" smtClean="0"/>
                        <a:t>woman</a:t>
                      </a:r>
                      <a:endParaRPr lang="en-GB" sz="2400" dirty="0"/>
                    </a:p>
                  </a:txBody>
                  <a:tcPr/>
                </a:tc>
                <a:tc>
                  <a:txBody>
                    <a:bodyPr/>
                    <a:lstStyle/>
                    <a:p>
                      <a:endParaRPr lang="en-GB" sz="2400" dirty="0"/>
                    </a:p>
                  </a:txBody>
                  <a:tcPr/>
                </a:tc>
                <a:extLst>
                  <a:ext uri="{0D108BD9-81ED-4DB2-BD59-A6C34878D82A}">
                    <a16:rowId xmlns:a16="http://schemas.microsoft.com/office/drawing/2014/main" val="10006"/>
                  </a:ext>
                </a:extLst>
              </a:tr>
              <a:tr h="370840">
                <a:tc>
                  <a:txBody>
                    <a:bodyPr/>
                    <a:lstStyle/>
                    <a:p>
                      <a:r>
                        <a:rPr lang="en-GB" sz="2400" dirty="0" smtClean="0"/>
                        <a:t>goose</a:t>
                      </a:r>
                      <a:endParaRPr lang="en-GB" sz="2400" dirty="0"/>
                    </a:p>
                  </a:txBody>
                  <a:tcPr/>
                </a:tc>
                <a:tc>
                  <a:txBody>
                    <a:bodyPr/>
                    <a:lstStyle/>
                    <a:p>
                      <a:endParaRPr lang="en-GB" sz="2400" dirty="0"/>
                    </a:p>
                  </a:txBody>
                  <a:tcPr/>
                </a:tc>
                <a:extLst>
                  <a:ext uri="{0D108BD9-81ED-4DB2-BD59-A6C34878D82A}">
                    <a16:rowId xmlns:a16="http://schemas.microsoft.com/office/drawing/2014/main" val="10007"/>
                  </a:ext>
                </a:extLst>
              </a:tr>
              <a:tr h="370840">
                <a:tc>
                  <a:txBody>
                    <a:bodyPr/>
                    <a:lstStyle/>
                    <a:p>
                      <a:r>
                        <a:rPr lang="en-GB" sz="2400" dirty="0" smtClean="0"/>
                        <a:t>tooth</a:t>
                      </a:r>
                      <a:endParaRPr lang="en-GB" sz="2400" dirty="0"/>
                    </a:p>
                  </a:txBody>
                  <a:tcPr/>
                </a:tc>
                <a:tc>
                  <a:txBody>
                    <a:bodyPr/>
                    <a:lstStyle/>
                    <a:p>
                      <a:endParaRPr lang="en-GB" sz="2400" dirty="0"/>
                    </a:p>
                  </a:txBody>
                  <a:tcPr/>
                </a:tc>
                <a:extLst>
                  <a:ext uri="{0D108BD9-81ED-4DB2-BD59-A6C34878D82A}">
                    <a16:rowId xmlns:a16="http://schemas.microsoft.com/office/drawing/2014/main" val="10008"/>
                  </a:ext>
                </a:extLst>
              </a:tr>
              <a:tr h="370840">
                <a:tc>
                  <a:txBody>
                    <a:bodyPr/>
                    <a:lstStyle/>
                    <a:p>
                      <a:endParaRPr lang="en-GB" sz="2400" dirty="0"/>
                    </a:p>
                  </a:txBody>
                  <a:tcPr/>
                </a:tc>
                <a:tc>
                  <a:txBody>
                    <a:bodyPr/>
                    <a:lstStyle/>
                    <a:p>
                      <a:r>
                        <a:rPr lang="en-GB" sz="2400" dirty="0" smtClean="0"/>
                        <a:t>men</a:t>
                      </a:r>
                      <a:endParaRPr lang="en-GB" sz="2400" dirty="0"/>
                    </a:p>
                  </a:txBody>
                  <a:tcPr/>
                </a:tc>
                <a:extLst>
                  <a:ext uri="{0D108BD9-81ED-4DB2-BD59-A6C34878D82A}">
                    <a16:rowId xmlns:a16="http://schemas.microsoft.com/office/drawing/2014/main" val="10009"/>
                  </a:ext>
                </a:extLst>
              </a:tr>
              <a:tr h="370840">
                <a:tc>
                  <a:txBody>
                    <a:bodyPr/>
                    <a:lstStyle/>
                    <a:p>
                      <a:endParaRPr lang="en-GB" sz="2400" dirty="0"/>
                    </a:p>
                  </a:txBody>
                  <a:tcPr/>
                </a:tc>
                <a:tc>
                  <a:txBody>
                    <a:bodyPr/>
                    <a:lstStyle/>
                    <a:p>
                      <a:r>
                        <a:rPr lang="en-GB" sz="2400" dirty="0" smtClean="0"/>
                        <a:t>women</a:t>
                      </a:r>
                      <a:endParaRPr lang="en-GB" sz="2400" dirty="0"/>
                    </a:p>
                  </a:txBody>
                  <a:tcPr/>
                </a:tc>
                <a:extLst>
                  <a:ext uri="{0D108BD9-81ED-4DB2-BD59-A6C34878D82A}">
                    <a16:rowId xmlns:a16="http://schemas.microsoft.com/office/drawing/2014/main" val="10010"/>
                  </a:ext>
                </a:extLst>
              </a:tr>
            </a:tbl>
          </a:graphicData>
        </a:graphic>
      </p:graphicFrame>
      <p:sp>
        <p:nvSpPr>
          <p:cNvPr id="4" name="Title 1"/>
          <p:cNvSpPr txBox="1">
            <a:spLocks/>
          </p:cNvSpPr>
          <p:nvPr/>
        </p:nvSpPr>
        <p:spPr>
          <a:xfrm>
            <a:off x="323528" y="6165304"/>
            <a:ext cx="8568952" cy="69269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Can you think of any other </a:t>
            </a:r>
            <a:r>
              <a:rPr lang="en-GB" sz="3200" dirty="0" smtClean="0">
                <a:latin typeface="+mj-lt"/>
                <a:ea typeface="+mj-ea"/>
                <a:cs typeface="+mj-cs"/>
              </a:rPr>
              <a:t>irregular </a:t>
            </a:r>
            <a:r>
              <a:rPr lang="en-GB" sz="3200" noProof="0" dirty="0" smtClean="0">
                <a:latin typeface="+mj-lt"/>
                <a:ea typeface="+mj-ea"/>
                <a:cs typeface="+mj-cs"/>
              </a:rPr>
              <a:t>plurals</a:t>
            </a:r>
            <a:r>
              <a:rPr lang="en-GB" sz="3200" dirty="0">
                <a:latin typeface="+mj-lt"/>
                <a:ea typeface="+mj-ea"/>
                <a:cs typeface="+mj-cs"/>
              </a:rPr>
              <a:t>?</a:t>
            </a:r>
            <a:endParaRPr lang="en-GB" sz="3200" noProof="0" dirty="0" smtClean="0">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Which of these sentences should be written as two separate sentences? </a:t>
            </a:r>
          </a:p>
        </p:txBody>
      </p:sp>
      <p:sp>
        <p:nvSpPr>
          <p:cNvPr id="3" name="TextBox 2"/>
          <p:cNvSpPr txBox="1"/>
          <p:nvPr/>
        </p:nvSpPr>
        <p:spPr>
          <a:xfrm>
            <a:off x="179512" y="1268760"/>
            <a:ext cx="8496944" cy="584775"/>
          </a:xfrm>
          <a:prstGeom prst="rect">
            <a:avLst/>
          </a:prstGeom>
          <a:solidFill>
            <a:schemeClr val="tx2">
              <a:lumMod val="20000"/>
              <a:lumOff val="80000"/>
            </a:schemeClr>
          </a:solidFill>
        </p:spPr>
        <p:txBody>
          <a:bodyPr wrap="square" rtlCol="0">
            <a:spAutoFit/>
          </a:bodyPr>
          <a:lstStyle/>
          <a:p>
            <a:r>
              <a:rPr lang="en-GB" sz="3200" dirty="0" smtClean="0"/>
              <a:t>I am a boy and my sister is a girl.</a:t>
            </a:r>
          </a:p>
        </p:txBody>
      </p:sp>
      <p:sp>
        <p:nvSpPr>
          <p:cNvPr id="4" name="TextBox 3"/>
          <p:cNvSpPr txBox="1"/>
          <p:nvPr/>
        </p:nvSpPr>
        <p:spPr>
          <a:xfrm>
            <a:off x="179512" y="1988840"/>
            <a:ext cx="8496944" cy="584775"/>
          </a:xfrm>
          <a:prstGeom prst="rect">
            <a:avLst/>
          </a:prstGeom>
          <a:solidFill>
            <a:schemeClr val="tx2">
              <a:lumMod val="20000"/>
              <a:lumOff val="80000"/>
            </a:schemeClr>
          </a:solidFill>
        </p:spPr>
        <p:txBody>
          <a:bodyPr wrap="square" rtlCol="0">
            <a:spAutoFit/>
          </a:bodyPr>
          <a:lstStyle/>
          <a:p>
            <a:r>
              <a:rPr lang="en-GB" sz="3200" dirty="0" smtClean="0"/>
              <a:t>Raj is a beautiful boy he likes cake.</a:t>
            </a:r>
          </a:p>
        </p:txBody>
      </p:sp>
      <p:sp>
        <p:nvSpPr>
          <p:cNvPr id="5" name="TextBox 4"/>
          <p:cNvSpPr txBox="1"/>
          <p:nvPr/>
        </p:nvSpPr>
        <p:spPr>
          <a:xfrm>
            <a:off x="179512" y="2708920"/>
            <a:ext cx="8496944" cy="584775"/>
          </a:xfrm>
          <a:prstGeom prst="rect">
            <a:avLst/>
          </a:prstGeom>
          <a:solidFill>
            <a:schemeClr val="tx2">
              <a:lumMod val="20000"/>
              <a:lumOff val="80000"/>
            </a:schemeClr>
          </a:solidFill>
        </p:spPr>
        <p:txBody>
          <a:bodyPr wrap="square" rtlCol="0">
            <a:spAutoFit/>
          </a:bodyPr>
          <a:lstStyle/>
          <a:p>
            <a:r>
              <a:rPr lang="en-GB" sz="3200" dirty="0" smtClean="0"/>
              <a:t>I eat cake while I watch TV.</a:t>
            </a:r>
          </a:p>
        </p:txBody>
      </p:sp>
      <p:sp>
        <p:nvSpPr>
          <p:cNvPr id="6" name="TextBox 5"/>
          <p:cNvSpPr txBox="1"/>
          <p:nvPr/>
        </p:nvSpPr>
        <p:spPr>
          <a:xfrm>
            <a:off x="179512" y="3429000"/>
            <a:ext cx="8496944" cy="584775"/>
          </a:xfrm>
          <a:prstGeom prst="rect">
            <a:avLst/>
          </a:prstGeom>
          <a:solidFill>
            <a:schemeClr val="tx2">
              <a:lumMod val="20000"/>
              <a:lumOff val="80000"/>
            </a:schemeClr>
          </a:solidFill>
        </p:spPr>
        <p:txBody>
          <a:bodyPr wrap="square" rtlCol="0">
            <a:spAutoFit/>
          </a:bodyPr>
          <a:lstStyle/>
          <a:p>
            <a:r>
              <a:rPr lang="en-GB" sz="3200" dirty="0" smtClean="0"/>
              <a:t>Whenever we go to the shops I see my granny.</a:t>
            </a:r>
          </a:p>
        </p:txBody>
      </p:sp>
      <p:sp>
        <p:nvSpPr>
          <p:cNvPr id="7" name="TextBox 6"/>
          <p:cNvSpPr txBox="1"/>
          <p:nvPr/>
        </p:nvSpPr>
        <p:spPr>
          <a:xfrm>
            <a:off x="179512" y="4149080"/>
            <a:ext cx="8496944" cy="584775"/>
          </a:xfrm>
          <a:prstGeom prst="rect">
            <a:avLst/>
          </a:prstGeom>
          <a:solidFill>
            <a:schemeClr val="tx2">
              <a:lumMod val="20000"/>
              <a:lumOff val="80000"/>
            </a:schemeClr>
          </a:solidFill>
        </p:spPr>
        <p:txBody>
          <a:bodyPr wrap="square" rtlCol="0">
            <a:spAutoFit/>
          </a:bodyPr>
          <a:lstStyle/>
          <a:p>
            <a:r>
              <a:rPr lang="en-GB" sz="3200" dirty="0" smtClean="0"/>
              <a:t>It was raining last week I had to wear a coat.</a:t>
            </a:r>
          </a:p>
        </p:txBody>
      </p:sp>
      <p:sp>
        <p:nvSpPr>
          <p:cNvPr id="8" name="TextBox 7"/>
          <p:cNvSpPr txBox="1"/>
          <p:nvPr/>
        </p:nvSpPr>
        <p:spPr>
          <a:xfrm>
            <a:off x="179512" y="4869160"/>
            <a:ext cx="8496944" cy="1077218"/>
          </a:xfrm>
          <a:prstGeom prst="rect">
            <a:avLst/>
          </a:prstGeom>
          <a:solidFill>
            <a:schemeClr val="tx2">
              <a:lumMod val="20000"/>
              <a:lumOff val="80000"/>
            </a:schemeClr>
          </a:solidFill>
        </p:spPr>
        <p:txBody>
          <a:bodyPr wrap="square" rtlCol="0">
            <a:spAutoFit/>
          </a:bodyPr>
          <a:lstStyle/>
          <a:p>
            <a:r>
              <a:rPr lang="en-GB" sz="3200" dirty="0" smtClean="0"/>
              <a:t>Can you get a towel for me please I am soaking wet.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Sort these nouns into </a:t>
            </a:r>
            <a:r>
              <a:rPr lang="en-GB" sz="3200" noProof="0" dirty="0" smtClean="0">
                <a:solidFill>
                  <a:srgbClr val="FF0000"/>
                </a:solidFill>
                <a:latin typeface="+mj-lt"/>
                <a:ea typeface="+mj-ea"/>
                <a:cs typeface="+mj-cs"/>
              </a:rPr>
              <a:t>common nouns</a:t>
            </a:r>
            <a:r>
              <a:rPr lang="en-GB" sz="3200" noProof="0" dirty="0" smtClean="0">
                <a:latin typeface="+mj-lt"/>
                <a:ea typeface="+mj-ea"/>
                <a:cs typeface="+mj-cs"/>
              </a:rPr>
              <a:t>, </a:t>
            </a:r>
            <a:r>
              <a:rPr lang="en-GB" sz="3200" noProof="0" dirty="0" smtClean="0">
                <a:solidFill>
                  <a:srgbClr val="FF0000"/>
                </a:solidFill>
                <a:latin typeface="+mj-lt"/>
                <a:ea typeface="+mj-ea"/>
                <a:cs typeface="+mj-cs"/>
              </a:rPr>
              <a:t>proper nouns</a:t>
            </a:r>
            <a:r>
              <a:rPr lang="en-GB" sz="3200" noProof="0" dirty="0" smtClean="0">
                <a:latin typeface="+mj-lt"/>
                <a:ea typeface="+mj-ea"/>
                <a:cs typeface="+mj-cs"/>
              </a:rPr>
              <a:t>, </a:t>
            </a:r>
            <a:r>
              <a:rPr lang="en-GB" sz="3200" noProof="0" dirty="0" smtClean="0">
                <a:solidFill>
                  <a:srgbClr val="FF0000"/>
                </a:solidFill>
                <a:latin typeface="+mj-lt"/>
                <a:ea typeface="+mj-ea"/>
                <a:cs typeface="+mj-cs"/>
              </a:rPr>
              <a:t>abstract nouns</a:t>
            </a:r>
            <a:r>
              <a:rPr lang="en-GB" sz="3200" noProof="0" dirty="0" smtClean="0">
                <a:latin typeface="+mj-lt"/>
                <a:ea typeface="+mj-ea"/>
                <a:cs typeface="+mj-cs"/>
              </a:rPr>
              <a:t> and </a:t>
            </a:r>
            <a:r>
              <a:rPr lang="en-GB" sz="3200" noProof="0" dirty="0" smtClean="0">
                <a:solidFill>
                  <a:srgbClr val="FF0000"/>
                </a:solidFill>
                <a:latin typeface="+mj-lt"/>
                <a:ea typeface="+mj-ea"/>
                <a:cs typeface="+mj-cs"/>
              </a:rPr>
              <a:t>pronouns</a:t>
            </a:r>
            <a:r>
              <a:rPr lang="en-GB" sz="3200" noProof="0" dirty="0" smtClean="0">
                <a:latin typeface="+mj-lt"/>
                <a:ea typeface="+mj-ea"/>
                <a:cs typeface="+mj-cs"/>
              </a:rPr>
              <a:t>.  </a:t>
            </a:r>
          </a:p>
        </p:txBody>
      </p:sp>
      <p:sp>
        <p:nvSpPr>
          <p:cNvPr id="3" name="TextBox 2"/>
          <p:cNvSpPr txBox="1"/>
          <p:nvPr/>
        </p:nvSpPr>
        <p:spPr>
          <a:xfrm>
            <a:off x="323528" y="1484784"/>
            <a:ext cx="2692788" cy="5293757"/>
          </a:xfrm>
          <a:prstGeom prst="rect">
            <a:avLst/>
          </a:prstGeom>
          <a:noFill/>
        </p:spPr>
        <p:txBody>
          <a:bodyPr wrap="none" rtlCol="0">
            <a:spAutoFit/>
          </a:bodyPr>
          <a:lstStyle/>
          <a:p>
            <a:r>
              <a:rPr lang="en-GB" sz="3200" dirty="0" err="1" smtClean="0"/>
              <a:t>plymouth</a:t>
            </a:r>
            <a:endParaRPr lang="en-GB" sz="3200" dirty="0" smtClean="0"/>
          </a:p>
          <a:p>
            <a:r>
              <a:rPr lang="en-GB" sz="3200" dirty="0" smtClean="0"/>
              <a:t>shop</a:t>
            </a:r>
          </a:p>
          <a:p>
            <a:r>
              <a:rPr lang="en-GB" sz="3200" dirty="0" err="1" smtClean="0"/>
              <a:t>tesco</a:t>
            </a:r>
            <a:endParaRPr lang="en-GB" sz="3200" dirty="0" smtClean="0"/>
          </a:p>
          <a:p>
            <a:r>
              <a:rPr lang="en-GB" sz="3200" dirty="0" smtClean="0"/>
              <a:t>dog</a:t>
            </a:r>
          </a:p>
          <a:p>
            <a:r>
              <a:rPr lang="en-GB" sz="3200" dirty="0" smtClean="0"/>
              <a:t>thoughtfulness</a:t>
            </a:r>
          </a:p>
          <a:p>
            <a:r>
              <a:rPr lang="en-GB" sz="3200" dirty="0" smtClean="0"/>
              <a:t>elephant</a:t>
            </a:r>
          </a:p>
          <a:p>
            <a:r>
              <a:rPr lang="en-GB" sz="3200" dirty="0" err="1" smtClean="0"/>
              <a:t>bradley</a:t>
            </a:r>
            <a:endParaRPr lang="en-GB" sz="3200" dirty="0" smtClean="0"/>
          </a:p>
          <a:p>
            <a:r>
              <a:rPr lang="en-GB" sz="3200" dirty="0" err="1" smtClean="0"/>
              <a:t>joe</a:t>
            </a:r>
            <a:endParaRPr lang="en-GB" sz="3200" dirty="0" smtClean="0"/>
          </a:p>
          <a:p>
            <a:r>
              <a:rPr lang="en-GB" sz="3200" dirty="0" smtClean="0"/>
              <a:t>table</a:t>
            </a:r>
          </a:p>
          <a:p>
            <a:r>
              <a:rPr lang="en-GB" sz="3200" dirty="0" smtClean="0"/>
              <a:t>happiness</a:t>
            </a:r>
          </a:p>
          <a:p>
            <a:endParaRPr lang="en-GB" dirty="0"/>
          </a:p>
        </p:txBody>
      </p:sp>
      <p:sp>
        <p:nvSpPr>
          <p:cNvPr id="4" name="TextBox 3"/>
          <p:cNvSpPr txBox="1"/>
          <p:nvPr/>
        </p:nvSpPr>
        <p:spPr>
          <a:xfrm>
            <a:off x="3131840" y="1564243"/>
            <a:ext cx="2664897" cy="5786199"/>
          </a:xfrm>
          <a:prstGeom prst="rect">
            <a:avLst/>
          </a:prstGeom>
          <a:noFill/>
        </p:spPr>
        <p:txBody>
          <a:bodyPr wrap="none" rtlCol="0">
            <a:spAutoFit/>
          </a:bodyPr>
          <a:lstStyle/>
          <a:p>
            <a:r>
              <a:rPr lang="en-GB" sz="3200" dirty="0" smtClean="0"/>
              <a:t>his</a:t>
            </a:r>
          </a:p>
          <a:p>
            <a:r>
              <a:rPr lang="en-GB" sz="3200" dirty="0" err="1" smtClean="0"/>
              <a:t>wales</a:t>
            </a:r>
            <a:endParaRPr lang="en-GB" sz="3200" dirty="0" smtClean="0"/>
          </a:p>
          <a:p>
            <a:r>
              <a:rPr lang="en-GB" sz="3200" dirty="0" smtClean="0"/>
              <a:t>dad</a:t>
            </a:r>
          </a:p>
          <a:p>
            <a:r>
              <a:rPr lang="en-GB" sz="3200" dirty="0" smtClean="0"/>
              <a:t>primary school</a:t>
            </a:r>
          </a:p>
          <a:p>
            <a:r>
              <a:rPr lang="en-GB" sz="3200" dirty="0" err="1" smtClean="0"/>
              <a:t>lipson</a:t>
            </a:r>
            <a:endParaRPr lang="en-GB" sz="3200" dirty="0" smtClean="0"/>
          </a:p>
          <a:p>
            <a:r>
              <a:rPr lang="en-GB" sz="3200" dirty="0" smtClean="0"/>
              <a:t>her</a:t>
            </a:r>
          </a:p>
          <a:p>
            <a:r>
              <a:rPr lang="en-GB" sz="3200" dirty="0" err="1" smtClean="0"/>
              <a:t>i</a:t>
            </a:r>
            <a:endParaRPr lang="en-GB" sz="3200" dirty="0" smtClean="0"/>
          </a:p>
          <a:p>
            <a:r>
              <a:rPr lang="en-GB" sz="3200" dirty="0" smtClean="0"/>
              <a:t>my brother</a:t>
            </a:r>
          </a:p>
          <a:p>
            <a:r>
              <a:rPr lang="en-GB" sz="3200" dirty="0" smtClean="0"/>
              <a:t>mum</a:t>
            </a:r>
          </a:p>
          <a:p>
            <a:endParaRPr lang="en-GB" sz="3200" dirty="0" smtClean="0"/>
          </a:p>
          <a:p>
            <a:endParaRPr lang="en-GB" sz="3200" dirty="0" smtClean="0"/>
          </a:p>
          <a:p>
            <a:endParaRPr lang="en-GB" dirty="0"/>
          </a:p>
        </p:txBody>
      </p:sp>
      <p:sp>
        <p:nvSpPr>
          <p:cNvPr id="5" name="Title 1"/>
          <p:cNvSpPr txBox="1">
            <a:spLocks/>
          </p:cNvSpPr>
          <p:nvPr/>
        </p:nvSpPr>
        <p:spPr>
          <a:xfrm>
            <a:off x="4355976" y="5517232"/>
            <a:ext cx="4464496"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Now add capital letters to the proper nouns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Pick the correct word for each sentence below.</a:t>
            </a:r>
          </a:p>
        </p:txBody>
      </p:sp>
      <p:sp>
        <p:nvSpPr>
          <p:cNvPr id="3" name="TextBox 2"/>
          <p:cNvSpPr txBox="1"/>
          <p:nvPr/>
        </p:nvSpPr>
        <p:spPr>
          <a:xfrm>
            <a:off x="179512" y="1348800"/>
            <a:ext cx="8568952" cy="5509200"/>
          </a:xfrm>
          <a:prstGeom prst="rect">
            <a:avLst/>
          </a:prstGeom>
          <a:noFill/>
        </p:spPr>
        <p:txBody>
          <a:bodyPr wrap="square" rtlCol="0">
            <a:spAutoFit/>
          </a:bodyPr>
          <a:lstStyle/>
          <a:p>
            <a:pPr marL="342900" indent="-342900">
              <a:buAutoNum type="arabicPeriod"/>
            </a:pPr>
            <a:r>
              <a:rPr lang="en-GB" sz="3200" dirty="0" smtClean="0"/>
              <a:t> We </a:t>
            </a:r>
            <a:r>
              <a:rPr lang="en-GB" sz="3200" u="sng" dirty="0" smtClean="0"/>
              <a:t>was / were</a:t>
            </a:r>
            <a:r>
              <a:rPr lang="en-GB" sz="3200" dirty="0" smtClean="0"/>
              <a:t> eating cake.</a:t>
            </a:r>
          </a:p>
          <a:p>
            <a:pPr marL="342900" indent="-342900">
              <a:buAutoNum type="arabicPeriod"/>
            </a:pPr>
            <a:r>
              <a:rPr lang="en-GB" sz="3200" dirty="0" smtClean="0"/>
              <a:t>I </a:t>
            </a:r>
            <a:r>
              <a:rPr lang="en-GB" sz="3200" u="sng" dirty="0" smtClean="0"/>
              <a:t>was / were</a:t>
            </a:r>
            <a:r>
              <a:rPr lang="en-GB" sz="3200" dirty="0" smtClean="0"/>
              <a:t> eating cake.</a:t>
            </a:r>
          </a:p>
          <a:p>
            <a:pPr marL="342900" indent="-342900">
              <a:buAutoNum type="arabicPeriod"/>
            </a:pPr>
            <a:endParaRPr lang="en-GB" sz="3200" dirty="0" smtClean="0"/>
          </a:p>
          <a:p>
            <a:pPr marL="342900" indent="-342900">
              <a:buAutoNum type="arabicPeriod"/>
            </a:pPr>
            <a:r>
              <a:rPr lang="en-GB" sz="3200" dirty="0" smtClean="0"/>
              <a:t>Jimmy </a:t>
            </a:r>
            <a:r>
              <a:rPr lang="en-GB" sz="3200" u="sng" dirty="0" smtClean="0"/>
              <a:t>go / goes</a:t>
            </a:r>
            <a:r>
              <a:rPr lang="en-GB" sz="3200" dirty="0" smtClean="0"/>
              <a:t> to school with me.</a:t>
            </a:r>
          </a:p>
          <a:p>
            <a:pPr marL="342900" indent="-342900">
              <a:buAutoNum type="arabicPeriod"/>
            </a:pPr>
            <a:r>
              <a:rPr lang="en-GB" sz="3200" dirty="0" smtClean="0"/>
              <a:t>I </a:t>
            </a:r>
            <a:r>
              <a:rPr lang="en-GB" sz="3200" u="sng" dirty="0" smtClean="0"/>
              <a:t>go / goes</a:t>
            </a:r>
            <a:r>
              <a:rPr lang="en-GB" sz="3200" dirty="0" smtClean="0"/>
              <a:t> to school with Jimmy.</a:t>
            </a:r>
          </a:p>
          <a:p>
            <a:pPr marL="342900" indent="-342900">
              <a:buAutoNum type="arabicPeriod"/>
            </a:pPr>
            <a:endParaRPr lang="en-GB" sz="3200" dirty="0" smtClean="0"/>
          </a:p>
          <a:p>
            <a:pPr marL="342900" indent="-342900">
              <a:buAutoNum type="arabicPeriod"/>
            </a:pPr>
            <a:r>
              <a:rPr lang="en-GB" sz="3200" dirty="0" smtClean="0"/>
              <a:t>My dogs </a:t>
            </a:r>
            <a:r>
              <a:rPr lang="en-GB" sz="3200" u="sng" dirty="0" smtClean="0"/>
              <a:t>takes / take</a:t>
            </a:r>
            <a:r>
              <a:rPr lang="en-GB" sz="3200" dirty="0" smtClean="0"/>
              <a:t> me for a walk.</a:t>
            </a:r>
          </a:p>
          <a:p>
            <a:pPr marL="342900" indent="-342900">
              <a:buAutoNum type="arabicPeriod"/>
            </a:pPr>
            <a:r>
              <a:rPr lang="en-GB" sz="3200" dirty="0" smtClean="0"/>
              <a:t>My dog </a:t>
            </a:r>
            <a:r>
              <a:rPr lang="en-GB" sz="3200" u="sng" dirty="0" smtClean="0"/>
              <a:t>takes / take</a:t>
            </a:r>
            <a:r>
              <a:rPr lang="en-GB" sz="3200" dirty="0" smtClean="0"/>
              <a:t> me for a walk.</a:t>
            </a:r>
          </a:p>
          <a:p>
            <a:pPr marL="342900" indent="-342900">
              <a:buAutoNum type="arabicPeriod"/>
            </a:pPr>
            <a:endParaRPr lang="en-GB" sz="3200" dirty="0" smtClean="0"/>
          </a:p>
          <a:p>
            <a:pPr marL="342900" indent="-342900">
              <a:buAutoNum type="arabicPeriod"/>
            </a:pPr>
            <a:r>
              <a:rPr lang="en-GB" sz="3200" dirty="0" smtClean="0"/>
              <a:t>We </a:t>
            </a:r>
            <a:r>
              <a:rPr lang="en-GB" sz="3200" u="sng" dirty="0" smtClean="0"/>
              <a:t>are /am</a:t>
            </a:r>
            <a:r>
              <a:rPr lang="en-GB" sz="3200" dirty="0" smtClean="0"/>
              <a:t> brilliant at grammar.</a:t>
            </a:r>
          </a:p>
          <a:p>
            <a:pPr marL="342900" indent="-342900">
              <a:buAutoNum type="arabicPeriod"/>
            </a:pPr>
            <a:r>
              <a:rPr lang="en-GB" sz="3200" dirty="0" smtClean="0"/>
              <a:t>I </a:t>
            </a:r>
            <a:r>
              <a:rPr lang="en-GB" sz="3200" u="sng" dirty="0" smtClean="0"/>
              <a:t>are / am</a:t>
            </a:r>
            <a:r>
              <a:rPr lang="en-GB" sz="3200" dirty="0"/>
              <a:t> </a:t>
            </a:r>
            <a:r>
              <a:rPr lang="en-GB" sz="3200" dirty="0" smtClean="0"/>
              <a:t>brilliant at grammar.</a:t>
            </a:r>
            <a:endParaRPr lang="en-GB"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common nouns and proper nouns</a:t>
            </a:r>
            <a:endParaRPr lang="en-GB" sz="3200" dirty="0"/>
          </a:p>
        </p:txBody>
      </p:sp>
      <p:sp>
        <p:nvSpPr>
          <p:cNvPr id="12" name="Rectangle 11"/>
          <p:cNvSpPr/>
          <p:nvPr/>
        </p:nvSpPr>
        <p:spPr>
          <a:xfrm>
            <a:off x="323528" y="1556792"/>
            <a:ext cx="8496944" cy="523220"/>
          </a:xfrm>
          <a:prstGeom prst="rect">
            <a:avLst/>
          </a:prstGeom>
        </p:spPr>
        <p:txBody>
          <a:bodyPr wrap="square">
            <a:spAutoFit/>
          </a:bodyPr>
          <a:lstStyle/>
          <a:p>
            <a:r>
              <a:rPr lang="en-US" sz="2800" dirty="0"/>
              <a:t>A proper </a:t>
            </a:r>
            <a:r>
              <a:rPr lang="en-US" sz="2800" dirty="0" smtClean="0"/>
              <a:t>noun</a:t>
            </a:r>
            <a:endParaRPr lang="en-GB" sz="2800" dirty="0"/>
          </a:p>
        </p:txBody>
      </p:sp>
      <p:sp>
        <p:nvSpPr>
          <p:cNvPr id="2" name="TextBox 1"/>
          <p:cNvSpPr txBox="1"/>
          <p:nvPr/>
        </p:nvSpPr>
        <p:spPr>
          <a:xfrm>
            <a:off x="416307" y="2348880"/>
            <a:ext cx="8712968" cy="4370428"/>
          </a:xfrm>
          <a:prstGeom prst="rect">
            <a:avLst/>
          </a:prstGeom>
          <a:noFill/>
        </p:spPr>
        <p:txBody>
          <a:bodyPr wrap="square" rtlCol="0">
            <a:spAutoFit/>
          </a:bodyPr>
          <a:lstStyle/>
          <a:p>
            <a:r>
              <a:rPr lang="en-US" sz="2400" dirty="0" smtClean="0"/>
              <a:t>If used as a pronoun – needs a capital letter</a:t>
            </a:r>
          </a:p>
          <a:p>
            <a:r>
              <a:rPr lang="en-US" sz="2400" dirty="0" smtClean="0"/>
              <a:t>“How are you feeling, Mum?”</a:t>
            </a:r>
          </a:p>
          <a:p>
            <a:r>
              <a:rPr lang="en-US" sz="2400" dirty="0" smtClean="0"/>
              <a:t>“Do you know where my shoes are Dad?”</a:t>
            </a:r>
          </a:p>
          <a:p>
            <a:r>
              <a:rPr lang="en-US" sz="2400" dirty="0" smtClean="0"/>
              <a:t>“Gran, come over here!”</a:t>
            </a:r>
          </a:p>
          <a:p>
            <a:r>
              <a:rPr lang="en-US" sz="2400" dirty="0" smtClean="0"/>
              <a:t>Direct name used, you would use a capital letter.</a:t>
            </a:r>
          </a:p>
          <a:p>
            <a:endParaRPr lang="en-US" sz="2000" dirty="0"/>
          </a:p>
          <a:p>
            <a:r>
              <a:rPr lang="en-US" sz="2000" dirty="0"/>
              <a:t>However, if you’re writing about a family member and the title is modified by our/your/my/his/her/</a:t>
            </a:r>
            <a:r>
              <a:rPr lang="en-US" sz="2000" dirty="0" err="1"/>
              <a:t>etc</a:t>
            </a:r>
            <a:r>
              <a:rPr lang="en-US" sz="2000" dirty="0"/>
              <a:t>, then it doesn’t take a capital and would be:</a:t>
            </a:r>
          </a:p>
          <a:p>
            <a:endParaRPr lang="en-US" sz="2000" dirty="0"/>
          </a:p>
          <a:p>
            <a:r>
              <a:rPr lang="en-US" sz="2000" dirty="0"/>
              <a:t>“How is your mum feeling?”</a:t>
            </a:r>
          </a:p>
          <a:p>
            <a:r>
              <a:rPr lang="en-US" sz="2000" dirty="0"/>
              <a:t>"My mum is feeling down because of my aunt's drinking."</a:t>
            </a:r>
          </a:p>
          <a:p>
            <a:r>
              <a:rPr lang="en-US" sz="2000" dirty="0"/>
              <a:t>“Is his dad going fishing with your dad?”</a:t>
            </a:r>
          </a:p>
          <a:p>
            <a:r>
              <a:rPr lang="en-US" sz="2000" dirty="0"/>
              <a:t>"My dad is going, but his dad isn't."</a:t>
            </a:r>
          </a:p>
        </p:txBody>
      </p:sp>
    </p:spTree>
    <p:extLst>
      <p:ext uri="{BB962C8B-B14F-4D97-AF65-F5344CB8AC3E}">
        <p14:creationId xmlns:p14="http://schemas.microsoft.com/office/powerpoint/2010/main" val="64364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Add some adverbs to the spaces below.</a:t>
            </a:r>
            <a:endParaRPr lang="en-GB" sz="3200" noProof="0" dirty="0" smtClean="0">
              <a:latin typeface="+mj-lt"/>
              <a:ea typeface="+mj-ea"/>
              <a:cs typeface="+mj-cs"/>
            </a:endParaRPr>
          </a:p>
        </p:txBody>
      </p:sp>
      <p:sp>
        <p:nvSpPr>
          <p:cNvPr id="3" name="TextBox 2"/>
          <p:cNvSpPr txBox="1"/>
          <p:nvPr/>
        </p:nvSpPr>
        <p:spPr>
          <a:xfrm>
            <a:off x="179512" y="1348800"/>
            <a:ext cx="8568952" cy="4031873"/>
          </a:xfrm>
          <a:prstGeom prst="rect">
            <a:avLst/>
          </a:prstGeom>
          <a:noFill/>
        </p:spPr>
        <p:txBody>
          <a:bodyPr wrap="square" rtlCol="0">
            <a:spAutoFit/>
          </a:bodyPr>
          <a:lstStyle/>
          <a:p>
            <a:pPr marL="342900" indent="-342900"/>
            <a:r>
              <a:rPr lang="en-GB" sz="3200" dirty="0" smtClean="0"/>
              <a:t>Shirley ran ________________ to the castle and crept ____________ up the stairs.</a:t>
            </a:r>
          </a:p>
          <a:p>
            <a:pPr marL="342900" indent="-342900"/>
            <a:endParaRPr lang="en-GB" sz="3200" dirty="0"/>
          </a:p>
          <a:p>
            <a:pPr marL="342900" indent="-342900"/>
            <a:r>
              <a:rPr lang="en-GB" sz="3200" dirty="0" smtClean="0"/>
              <a:t>While I milked the cow _____________, he ___________ groomed the horse.</a:t>
            </a:r>
          </a:p>
          <a:p>
            <a:pPr marL="342900" indent="-342900"/>
            <a:endParaRPr lang="en-GB" sz="3200" dirty="0"/>
          </a:p>
          <a:p>
            <a:pPr marL="342900" indent="-342900"/>
            <a:r>
              <a:rPr lang="en-GB" sz="3200" dirty="0" smtClean="0"/>
              <a:t>The child _______________ shouted at the man who was running ____________ .</a:t>
            </a:r>
            <a:endParaRPr lang="en-GB"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Which clause is in bold in the sentences below?  </a:t>
            </a:r>
            <a:r>
              <a:rPr lang="en-GB" sz="3200" b="1" noProof="0" dirty="0" smtClean="0">
                <a:latin typeface="+mj-lt"/>
                <a:ea typeface="+mj-ea"/>
                <a:cs typeface="+mj-cs"/>
              </a:rPr>
              <a:t>Main </a:t>
            </a:r>
            <a:r>
              <a:rPr lang="en-GB" sz="3200" noProof="0" dirty="0" smtClean="0">
                <a:latin typeface="+mj-lt"/>
                <a:ea typeface="+mj-ea"/>
                <a:cs typeface="+mj-cs"/>
              </a:rPr>
              <a:t>or </a:t>
            </a:r>
            <a:r>
              <a:rPr lang="en-GB" sz="3200" b="1" noProof="0" dirty="0" smtClean="0">
                <a:latin typeface="+mj-lt"/>
                <a:ea typeface="+mj-ea"/>
                <a:cs typeface="+mj-cs"/>
              </a:rPr>
              <a:t>subordinate</a:t>
            </a:r>
            <a:r>
              <a:rPr lang="en-GB" sz="3200" noProof="0" dirty="0" smtClean="0">
                <a:latin typeface="+mj-lt"/>
                <a:ea typeface="+mj-ea"/>
                <a:cs typeface="+mj-cs"/>
              </a:rPr>
              <a:t>?</a:t>
            </a:r>
          </a:p>
        </p:txBody>
      </p:sp>
      <p:sp>
        <p:nvSpPr>
          <p:cNvPr id="3" name="TextBox 2"/>
          <p:cNvSpPr txBox="1"/>
          <p:nvPr/>
        </p:nvSpPr>
        <p:spPr>
          <a:xfrm>
            <a:off x="179512" y="1348800"/>
            <a:ext cx="8568952" cy="5016758"/>
          </a:xfrm>
          <a:prstGeom prst="rect">
            <a:avLst/>
          </a:prstGeom>
          <a:noFill/>
        </p:spPr>
        <p:txBody>
          <a:bodyPr wrap="square" rtlCol="0">
            <a:spAutoFit/>
          </a:bodyPr>
          <a:lstStyle/>
          <a:p>
            <a:pPr marL="342900" indent="-342900"/>
            <a:r>
              <a:rPr lang="en-GB" sz="3200" b="1" dirty="0" smtClean="0"/>
              <a:t>The car</a:t>
            </a:r>
            <a:r>
              <a:rPr lang="en-GB" sz="3200" dirty="0" smtClean="0"/>
              <a:t>, which was old and battered, </a:t>
            </a:r>
            <a:r>
              <a:rPr lang="en-GB" sz="3200" b="1" dirty="0" smtClean="0"/>
              <a:t>raced to the finish line</a:t>
            </a:r>
            <a:r>
              <a:rPr lang="en-GB" sz="3200" dirty="0" smtClean="0"/>
              <a:t>.</a:t>
            </a:r>
          </a:p>
          <a:p>
            <a:pPr marL="342900" indent="-342900"/>
            <a:endParaRPr lang="en-GB" sz="3200" dirty="0" smtClean="0"/>
          </a:p>
          <a:p>
            <a:pPr marL="342900" indent="-342900"/>
            <a:r>
              <a:rPr lang="en-GB" sz="3200" dirty="0" smtClean="0"/>
              <a:t>The test was easy </a:t>
            </a:r>
            <a:r>
              <a:rPr lang="en-GB" sz="3200" b="1" dirty="0" smtClean="0"/>
              <a:t>because it only had two questions</a:t>
            </a:r>
            <a:r>
              <a:rPr lang="en-GB" sz="3200" dirty="0" smtClean="0"/>
              <a:t>.</a:t>
            </a:r>
          </a:p>
          <a:p>
            <a:pPr marL="342900" indent="-342900"/>
            <a:endParaRPr lang="en-GB" sz="3200" dirty="0"/>
          </a:p>
          <a:p>
            <a:pPr marL="342900" indent="-342900"/>
            <a:r>
              <a:rPr lang="en-GB" sz="3200" b="1" dirty="0" smtClean="0"/>
              <a:t>Although it was raining</a:t>
            </a:r>
            <a:r>
              <a:rPr lang="en-GB" sz="3200" dirty="0" smtClean="0"/>
              <a:t>, we still went out to play.</a:t>
            </a:r>
          </a:p>
          <a:p>
            <a:pPr marL="342900" indent="-342900"/>
            <a:endParaRPr lang="en-GB" sz="3200" dirty="0"/>
          </a:p>
          <a:p>
            <a:pPr marL="342900" indent="-342900"/>
            <a:r>
              <a:rPr lang="en-GB" sz="3200" b="1" dirty="0" smtClean="0"/>
              <a:t>While the birds were singing </a:t>
            </a:r>
            <a:r>
              <a:rPr lang="en-GB" sz="3200" dirty="0" smtClean="0"/>
              <a:t>I hid under my pillow.</a:t>
            </a:r>
            <a:endParaRPr lang="en-GB"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Where do the inverted commas belong?  Copy the sentences below.</a:t>
            </a:r>
          </a:p>
        </p:txBody>
      </p:sp>
      <p:sp>
        <p:nvSpPr>
          <p:cNvPr id="3" name="TextBox 2"/>
          <p:cNvSpPr txBox="1"/>
          <p:nvPr/>
        </p:nvSpPr>
        <p:spPr>
          <a:xfrm>
            <a:off x="179512" y="1988840"/>
            <a:ext cx="8496944" cy="584775"/>
          </a:xfrm>
          <a:prstGeom prst="rect">
            <a:avLst/>
          </a:prstGeom>
          <a:solidFill>
            <a:schemeClr val="tx2">
              <a:lumMod val="20000"/>
              <a:lumOff val="80000"/>
            </a:schemeClr>
          </a:solidFill>
        </p:spPr>
        <p:txBody>
          <a:bodyPr wrap="square" rtlCol="0">
            <a:spAutoFit/>
          </a:bodyPr>
          <a:lstStyle/>
          <a:p>
            <a:r>
              <a:rPr lang="en-GB" sz="3200" dirty="0" smtClean="0"/>
              <a:t>Wonderful said the teacher.</a:t>
            </a:r>
          </a:p>
        </p:txBody>
      </p:sp>
      <p:sp>
        <p:nvSpPr>
          <p:cNvPr id="4" name="TextBox 3"/>
          <p:cNvSpPr txBox="1"/>
          <p:nvPr/>
        </p:nvSpPr>
        <p:spPr>
          <a:xfrm>
            <a:off x="179512" y="2708920"/>
            <a:ext cx="8496944" cy="584775"/>
          </a:xfrm>
          <a:prstGeom prst="rect">
            <a:avLst/>
          </a:prstGeom>
          <a:solidFill>
            <a:srgbClr val="FFFF99"/>
          </a:solidFill>
        </p:spPr>
        <p:txBody>
          <a:bodyPr wrap="square" rtlCol="0">
            <a:spAutoFit/>
          </a:bodyPr>
          <a:lstStyle/>
          <a:p>
            <a:r>
              <a:rPr lang="en-GB" sz="3200" dirty="0" smtClean="0"/>
              <a:t>It’s ugly, said the boy, and I won’t wear it.</a:t>
            </a:r>
          </a:p>
        </p:txBody>
      </p:sp>
      <p:sp>
        <p:nvSpPr>
          <p:cNvPr id="5" name="TextBox 4"/>
          <p:cNvSpPr txBox="1"/>
          <p:nvPr/>
        </p:nvSpPr>
        <p:spPr>
          <a:xfrm>
            <a:off x="179512" y="3429000"/>
            <a:ext cx="8496944" cy="1077218"/>
          </a:xfrm>
          <a:prstGeom prst="rect">
            <a:avLst/>
          </a:prstGeom>
          <a:solidFill>
            <a:schemeClr val="accent6">
              <a:lumMod val="20000"/>
              <a:lumOff val="80000"/>
            </a:schemeClr>
          </a:solidFill>
        </p:spPr>
        <p:txBody>
          <a:bodyPr wrap="square" rtlCol="0">
            <a:spAutoFit/>
          </a:bodyPr>
          <a:lstStyle/>
          <a:p>
            <a:r>
              <a:rPr lang="en-GB" sz="3200" dirty="0" smtClean="0"/>
              <a:t>What are you doing?  Shouted the teacher.  </a:t>
            </a:r>
          </a:p>
          <a:p>
            <a:r>
              <a:rPr lang="en-GB" sz="3200" dirty="0" smtClean="0"/>
              <a:t>I’m chasing that cat! He replied.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Write the correct contraction to replace the underlined words.</a:t>
            </a:r>
          </a:p>
        </p:txBody>
      </p:sp>
      <p:sp>
        <p:nvSpPr>
          <p:cNvPr id="3" name="TextBox 2"/>
          <p:cNvSpPr txBox="1"/>
          <p:nvPr/>
        </p:nvSpPr>
        <p:spPr>
          <a:xfrm>
            <a:off x="179512" y="1196752"/>
            <a:ext cx="8568952" cy="5509200"/>
          </a:xfrm>
          <a:prstGeom prst="rect">
            <a:avLst/>
          </a:prstGeom>
          <a:noFill/>
        </p:spPr>
        <p:txBody>
          <a:bodyPr wrap="square" rtlCol="0">
            <a:spAutoFit/>
          </a:bodyPr>
          <a:lstStyle/>
          <a:p>
            <a:pPr marL="342900" indent="-342900"/>
            <a:r>
              <a:rPr lang="en-GB" sz="3200" dirty="0" smtClean="0"/>
              <a:t>I </a:t>
            </a:r>
            <a:r>
              <a:rPr lang="en-GB" sz="3200" u="sng" dirty="0" smtClean="0"/>
              <a:t>can not</a:t>
            </a:r>
            <a:r>
              <a:rPr lang="en-GB" sz="3200" dirty="0" smtClean="0"/>
              <a:t> eat that cake, </a:t>
            </a:r>
            <a:r>
              <a:rPr lang="en-GB" sz="3200" u="sng" dirty="0" smtClean="0"/>
              <a:t>it is</a:t>
            </a:r>
            <a:r>
              <a:rPr lang="en-GB" sz="3200" dirty="0" smtClean="0"/>
              <a:t> too big!</a:t>
            </a:r>
          </a:p>
          <a:p>
            <a:pPr marL="342900" indent="-342900"/>
            <a:endParaRPr lang="en-GB" sz="3200" dirty="0"/>
          </a:p>
          <a:p>
            <a:pPr marL="342900" indent="-342900"/>
            <a:r>
              <a:rPr lang="en-GB" sz="3200" dirty="0" smtClean="0"/>
              <a:t>He </a:t>
            </a:r>
            <a:r>
              <a:rPr lang="en-GB" sz="3200" u="sng" dirty="0" smtClean="0"/>
              <a:t>will not</a:t>
            </a:r>
            <a:r>
              <a:rPr lang="en-GB" sz="3200" dirty="0" smtClean="0"/>
              <a:t> go outside because </a:t>
            </a:r>
            <a:r>
              <a:rPr lang="en-GB" sz="3200" u="sng" dirty="0" smtClean="0"/>
              <a:t>he is </a:t>
            </a:r>
            <a:r>
              <a:rPr lang="en-GB" sz="3200" dirty="0" smtClean="0"/>
              <a:t>afraid.</a:t>
            </a:r>
          </a:p>
          <a:p>
            <a:pPr marL="342900" indent="-342900"/>
            <a:endParaRPr lang="en-GB" sz="3200" dirty="0"/>
          </a:p>
          <a:p>
            <a:pPr marL="342900" indent="-342900"/>
            <a:r>
              <a:rPr lang="en-GB" sz="3200" u="sng" dirty="0" smtClean="0"/>
              <a:t>I will</a:t>
            </a:r>
            <a:r>
              <a:rPr lang="en-GB" sz="3200" dirty="0" smtClean="0"/>
              <a:t> try my best but I </a:t>
            </a:r>
            <a:r>
              <a:rPr lang="en-GB" sz="3200" u="sng" dirty="0" smtClean="0"/>
              <a:t>can not </a:t>
            </a:r>
            <a:r>
              <a:rPr lang="en-GB" sz="3200" dirty="0" smtClean="0"/>
              <a:t> promise to get it right.</a:t>
            </a:r>
          </a:p>
          <a:p>
            <a:pPr marL="342900" indent="-342900"/>
            <a:endParaRPr lang="en-GB" sz="3200" u="sng" dirty="0"/>
          </a:p>
          <a:p>
            <a:pPr marL="342900" indent="-342900"/>
            <a:r>
              <a:rPr lang="en-GB" sz="3200" u="sng" dirty="0" smtClean="0"/>
              <a:t>Do not</a:t>
            </a:r>
            <a:r>
              <a:rPr lang="en-GB" sz="3200" dirty="0" smtClean="0"/>
              <a:t> shout at me or </a:t>
            </a:r>
            <a:r>
              <a:rPr lang="en-GB" sz="3200" u="sng" dirty="0" smtClean="0"/>
              <a:t>I will</a:t>
            </a:r>
            <a:r>
              <a:rPr lang="en-GB" sz="3200" dirty="0" smtClean="0"/>
              <a:t> send you to your room.</a:t>
            </a:r>
          </a:p>
          <a:p>
            <a:pPr marL="342900" indent="-342900"/>
            <a:endParaRPr lang="en-GB" sz="3200" u="sng" dirty="0"/>
          </a:p>
          <a:p>
            <a:pPr marL="342900" indent="-342900"/>
            <a:r>
              <a:rPr lang="en-GB" sz="3200" u="sng" dirty="0" smtClean="0"/>
              <a:t>You are </a:t>
            </a:r>
            <a:r>
              <a:rPr lang="en-GB" sz="3200" dirty="0" smtClean="0"/>
              <a:t>annoying me today.</a:t>
            </a:r>
            <a:endParaRPr lang="en-GB" sz="3200" u="sng"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Have the apostrophes been used for </a:t>
            </a:r>
            <a:r>
              <a:rPr lang="en-GB" sz="3200" b="1" noProof="0" dirty="0" smtClean="0">
                <a:latin typeface="+mj-lt"/>
                <a:ea typeface="+mj-ea"/>
                <a:cs typeface="+mj-cs"/>
              </a:rPr>
              <a:t>omission</a:t>
            </a:r>
            <a:r>
              <a:rPr lang="en-GB" sz="3200" noProof="0" dirty="0" smtClean="0">
                <a:latin typeface="+mj-lt"/>
                <a:ea typeface="+mj-ea"/>
                <a:cs typeface="+mj-cs"/>
              </a:rPr>
              <a:t> or </a:t>
            </a:r>
            <a:r>
              <a:rPr lang="en-GB" sz="3200" b="1" noProof="0" dirty="0" smtClean="0">
                <a:latin typeface="+mj-lt"/>
                <a:ea typeface="+mj-ea"/>
                <a:cs typeface="+mj-cs"/>
              </a:rPr>
              <a:t>possession</a:t>
            </a:r>
            <a:r>
              <a:rPr lang="en-GB" sz="3200" noProof="0" dirty="0" smtClean="0">
                <a:latin typeface="+mj-lt"/>
                <a:ea typeface="+mj-ea"/>
                <a:cs typeface="+mj-cs"/>
              </a:rPr>
              <a:t>?  Write </a:t>
            </a:r>
            <a:r>
              <a:rPr lang="en-GB" sz="3200" b="1" noProof="0" dirty="0" smtClean="0">
                <a:latin typeface="+mj-lt"/>
                <a:ea typeface="+mj-ea"/>
                <a:cs typeface="+mj-cs"/>
              </a:rPr>
              <a:t>o</a:t>
            </a:r>
            <a:r>
              <a:rPr lang="en-GB" sz="3200" noProof="0" dirty="0" smtClean="0">
                <a:latin typeface="+mj-lt"/>
                <a:ea typeface="+mj-ea"/>
                <a:cs typeface="+mj-cs"/>
              </a:rPr>
              <a:t> or </a:t>
            </a:r>
            <a:r>
              <a:rPr lang="en-GB" sz="3200" b="1" noProof="0" dirty="0" smtClean="0">
                <a:latin typeface="+mj-lt"/>
                <a:ea typeface="+mj-ea"/>
                <a:cs typeface="+mj-cs"/>
              </a:rPr>
              <a:t>p</a:t>
            </a:r>
            <a:r>
              <a:rPr lang="en-GB" sz="3200" noProof="0" dirty="0" smtClean="0">
                <a:latin typeface="+mj-lt"/>
                <a:ea typeface="+mj-ea"/>
                <a:cs typeface="+mj-cs"/>
              </a:rPr>
              <a:t> for each sentence.</a:t>
            </a:r>
          </a:p>
        </p:txBody>
      </p:sp>
      <p:sp>
        <p:nvSpPr>
          <p:cNvPr id="3" name="TextBox 2"/>
          <p:cNvSpPr txBox="1"/>
          <p:nvPr/>
        </p:nvSpPr>
        <p:spPr>
          <a:xfrm>
            <a:off x="179512" y="1196752"/>
            <a:ext cx="8568952" cy="5016758"/>
          </a:xfrm>
          <a:prstGeom prst="rect">
            <a:avLst/>
          </a:prstGeom>
          <a:noFill/>
        </p:spPr>
        <p:txBody>
          <a:bodyPr wrap="square" rtlCol="0">
            <a:spAutoFit/>
          </a:bodyPr>
          <a:lstStyle/>
          <a:p>
            <a:pPr marL="514350" indent="-514350">
              <a:buAutoNum type="arabicPeriod"/>
            </a:pPr>
            <a:r>
              <a:rPr lang="en-GB" sz="3200" dirty="0" smtClean="0"/>
              <a:t>The girl’s bag is heavy.</a:t>
            </a:r>
          </a:p>
          <a:p>
            <a:pPr marL="514350" indent="-514350">
              <a:buAutoNum type="arabicPeriod"/>
            </a:pPr>
            <a:r>
              <a:rPr lang="en-GB" sz="3200" dirty="0" smtClean="0"/>
              <a:t>I wouldn’t go in there if I were you.</a:t>
            </a:r>
          </a:p>
          <a:p>
            <a:pPr marL="514350" indent="-514350">
              <a:buAutoNum type="arabicPeriod"/>
            </a:pPr>
            <a:r>
              <a:rPr lang="en-GB" sz="3200" dirty="0" smtClean="0"/>
              <a:t>She wanted to see Billy’s new book.</a:t>
            </a:r>
          </a:p>
          <a:p>
            <a:pPr marL="514350" indent="-514350">
              <a:buAutoNum type="arabicPeriod"/>
            </a:pPr>
            <a:r>
              <a:rPr lang="en-GB" sz="3200" dirty="0" smtClean="0"/>
              <a:t>The frogs were croaking in Ben’s face.</a:t>
            </a:r>
          </a:p>
          <a:p>
            <a:pPr marL="514350" indent="-514350">
              <a:buAutoNum type="arabicPeriod"/>
            </a:pPr>
            <a:r>
              <a:rPr lang="en-GB" sz="3200" dirty="0" smtClean="0"/>
              <a:t>I’m going to get you!</a:t>
            </a:r>
          </a:p>
          <a:p>
            <a:pPr marL="514350" indent="-514350">
              <a:buAutoNum type="arabicPeriod"/>
            </a:pPr>
            <a:r>
              <a:rPr lang="en-GB" sz="3200" dirty="0" smtClean="0"/>
              <a:t>I couldn’t find the peg.</a:t>
            </a:r>
          </a:p>
          <a:p>
            <a:pPr marL="514350" indent="-514350">
              <a:buAutoNum type="arabicPeriod"/>
            </a:pPr>
            <a:r>
              <a:rPr lang="en-GB" sz="3200" dirty="0" smtClean="0"/>
              <a:t>She’d like to meet you.</a:t>
            </a:r>
          </a:p>
          <a:p>
            <a:pPr marL="514350" indent="-514350">
              <a:buAutoNum type="arabicPeriod"/>
            </a:pPr>
            <a:r>
              <a:rPr lang="en-GB" sz="3200" dirty="0" smtClean="0"/>
              <a:t>Can I see Sarah’s homework please?</a:t>
            </a:r>
          </a:p>
          <a:p>
            <a:pPr marL="514350" indent="-514350">
              <a:buAutoNum type="arabicPeriod"/>
            </a:pPr>
            <a:r>
              <a:rPr lang="en-GB" sz="3200" dirty="0" smtClean="0"/>
              <a:t>I can’t do it!</a:t>
            </a:r>
          </a:p>
          <a:p>
            <a:pPr marL="514350" indent="-514350">
              <a:buAutoNum type="arabicPeriod"/>
            </a:pPr>
            <a:r>
              <a:rPr lang="en-GB" sz="3200" dirty="0" smtClean="0"/>
              <a:t>Sally’s hair is the prettiest.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Find the </a:t>
            </a:r>
            <a:r>
              <a:rPr lang="en-GB" sz="3200" b="1" noProof="0" dirty="0" smtClean="0">
                <a:latin typeface="+mj-lt"/>
                <a:ea typeface="+mj-ea"/>
                <a:cs typeface="+mj-cs"/>
              </a:rPr>
              <a:t>article </a:t>
            </a:r>
            <a:r>
              <a:rPr lang="en-GB" sz="3200" noProof="0" dirty="0" smtClean="0">
                <a:latin typeface="+mj-lt"/>
                <a:ea typeface="+mj-ea"/>
                <a:cs typeface="+mj-cs"/>
              </a:rPr>
              <a:t>in the sentences below.</a:t>
            </a:r>
          </a:p>
        </p:txBody>
      </p:sp>
      <p:sp>
        <p:nvSpPr>
          <p:cNvPr id="3" name="TextBox 2"/>
          <p:cNvSpPr txBox="1"/>
          <p:nvPr/>
        </p:nvSpPr>
        <p:spPr>
          <a:xfrm>
            <a:off x="179512" y="1196752"/>
            <a:ext cx="8568952" cy="2554545"/>
          </a:xfrm>
          <a:prstGeom prst="rect">
            <a:avLst/>
          </a:prstGeom>
          <a:noFill/>
        </p:spPr>
        <p:txBody>
          <a:bodyPr wrap="square" rtlCol="0">
            <a:spAutoFit/>
          </a:bodyPr>
          <a:lstStyle/>
          <a:p>
            <a:pPr marL="514350" indent="-514350">
              <a:buFontTx/>
              <a:buAutoNum type="arabicPeriod"/>
            </a:pPr>
            <a:r>
              <a:rPr lang="en-GB" sz="3200" dirty="0" smtClean="0"/>
              <a:t>We went to the park.</a:t>
            </a:r>
          </a:p>
          <a:p>
            <a:pPr marL="514350" indent="-514350">
              <a:buFontTx/>
              <a:buAutoNum type="arabicPeriod"/>
            </a:pPr>
            <a:r>
              <a:rPr lang="en-GB" sz="3200" dirty="0" smtClean="0"/>
              <a:t>We sat on the table.</a:t>
            </a:r>
          </a:p>
          <a:p>
            <a:pPr marL="514350" indent="-514350">
              <a:buFontTx/>
              <a:buAutoNum type="arabicPeriod"/>
            </a:pPr>
            <a:r>
              <a:rPr lang="en-GB" sz="3200" dirty="0" smtClean="0"/>
              <a:t>He rode a bike.</a:t>
            </a:r>
          </a:p>
          <a:p>
            <a:pPr marL="514350" indent="-514350">
              <a:buFontTx/>
              <a:buAutoNum type="arabicPeriod"/>
            </a:pPr>
            <a:r>
              <a:rPr lang="en-GB" sz="3200" dirty="0" smtClean="0"/>
              <a:t>Walking along the beach is fun.</a:t>
            </a:r>
          </a:p>
          <a:p>
            <a:pPr marL="514350" indent="-514350">
              <a:buFontTx/>
              <a:buAutoNum type="arabicPeriod"/>
            </a:pPr>
            <a:r>
              <a:rPr lang="en-GB" sz="3200" dirty="0" smtClean="0"/>
              <a:t>We bought an orange.</a:t>
            </a:r>
          </a:p>
        </p:txBody>
      </p:sp>
      <p:sp>
        <p:nvSpPr>
          <p:cNvPr id="4" name="Title 1"/>
          <p:cNvSpPr txBox="1">
            <a:spLocks/>
          </p:cNvSpPr>
          <p:nvPr/>
        </p:nvSpPr>
        <p:spPr>
          <a:xfrm>
            <a:off x="179512" y="37890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Choose the correct </a:t>
            </a:r>
            <a:r>
              <a:rPr lang="en-GB" sz="3200" b="1" noProof="0" dirty="0" smtClean="0">
                <a:latin typeface="+mj-lt"/>
                <a:ea typeface="+mj-ea"/>
                <a:cs typeface="+mj-cs"/>
              </a:rPr>
              <a:t>article.</a:t>
            </a:r>
            <a:endParaRPr lang="en-GB" sz="3200" noProof="0" dirty="0" smtClean="0">
              <a:latin typeface="+mj-lt"/>
              <a:ea typeface="+mj-ea"/>
              <a:cs typeface="+mj-cs"/>
            </a:endParaRPr>
          </a:p>
        </p:txBody>
      </p:sp>
      <p:sp>
        <p:nvSpPr>
          <p:cNvPr id="5" name="TextBox 4"/>
          <p:cNvSpPr txBox="1"/>
          <p:nvPr/>
        </p:nvSpPr>
        <p:spPr>
          <a:xfrm>
            <a:off x="251520" y="4941168"/>
            <a:ext cx="8568952" cy="1569660"/>
          </a:xfrm>
          <a:prstGeom prst="rect">
            <a:avLst/>
          </a:prstGeom>
          <a:noFill/>
        </p:spPr>
        <p:txBody>
          <a:bodyPr wrap="square" rtlCol="0">
            <a:spAutoFit/>
          </a:bodyPr>
          <a:lstStyle/>
          <a:p>
            <a:pPr marL="514350" indent="-514350">
              <a:buFontTx/>
              <a:buAutoNum type="arabicPeriod"/>
            </a:pPr>
            <a:r>
              <a:rPr lang="en-GB" sz="3200" dirty="0" smtClean="0"/>
              <a:t>He sat on </a:t>
            </a:r>
            <a:r>
              <a:rPr lang="en-GB" sz="3200" u="sng" dirty="0" smtClean="0"/>
              <a:t>a / an</a:t>
            </a:r>
            <a:r>
              <a:rPr lang="en-GB" sz="3200" dirty="0" smtClean="0"/>
              <a:t> coach.</a:t>
            </a:r>
          </a:p>
          <a:p>
            <a:pPr marL="514350" indent="-514350">
              <a:buFontTx/>
              <a:buAutoNum type="arabicPeriod"/>
            </a:pPr>
            <a:r>
              <a:rPr lang="en-GB" sz="3200" dirty="0" smtClean="0"/>
              <a:t>He ate </a:t>
            </a:r>
            <a:r>
              <a:rPr lang="en-GB" sz="3200" u="sng" dirty="0" smtClean="0"/>
              <a:t>an / a</a:t>
            </a:r>
            <a:r>
              <a:rPr lang="en-GB" sz="3200" dirty="0" smtClean="0"/>
              <a:t> apple.</a:t>
            </a:r>
          </a:p>
          <a:p>
            <a:pPr marL="514350" indent="-514350">
              <a:buFontTx/>
              <a:buAutoNum type="arabicPeriod"/>
            </a:pPr>
            <a:r>
              <a:rPr lang="en-GB" sz="3200" dirty="0" smtClean="0"/>
              <a:t>She cut up </a:t>
            </a:r>
            <a:r>
              <a:rPr lang="en-GB" sz="3200" u="sng" dirty="0" smtClean="0"/>
              <a:t>a / an</a:t>
            </a:r>
            <a:r>
              <a:rPr lang="en-GB" sz="3200" dirty="0" smtClean="0"/>
              <a:t> onion.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Find </a:t>
            </a:r>
            <a:r>
              <a:rPr lang="en-GB" sz="3200" noProof="0" smtClean="0">
                <a:latin typeface="+mj-lt"/>
                <a:ea typeface="+mj-ea"/>
                <a:cs typeface="+mj-cs"/>
              </a:rPr>
              <a:t>the </a:t>
            </a:r>
            <a:r>
              <a:rPr lang="en-GB" sz="3200" b="1" noProof="0" smtClean="0">
                <a:latin typeface="+mj-lt"/>
                <a:ea typeface="+mj-ea"/>
                <a:cs typeface="+mj-cs"/>
              </a:rPr>
              <a:t>preposition </a:t>
            </a:r>
            <a:r>
              <a:rPr lang="en-GB" sz="3200" noProof="0" smtClean="0">
                <a:latin typeface="+mj-lt"/>
                <a:ea typeface="+mj-ea"/>
                <a:cs typeface="+mj-cs"/>
              </a:rPr>
              <a:t>in </a:t>
            </a:r>
            <a:r>
              <a:rPr lang="en-GB" sz="3200" noProof="0" dirty="0" smtClean="0">
                <a:latin typeface="+mj-lt"/>
                <a:ea typeface="+mj-ea"/>
                <a:cs typeface="+mj-cs"/>
              </a:rPr>
              <a:t>the sentences below.</a:t>
            </a:r>
          </a:p>
        </p:txBody>
      </p:sp>
      <p:sp>
        <p:nvSpPr>
          <p:cNvPr id="3" name="TextBox 2"/>
          <p:cNvSpPr txBox="1"/>
          <p:nvPr/>
        </p:nvSpPr>
        <p:spPr>
          <a:xfrm>
            <a:off x="179512" y="1196752"/>
            <a:ext cx="8568952" cy="4524315"/>
          </a:xfrm>
          <a:prstGeom prst="rect">
            <a:avLst/>
          </a:prstGeom>
          <a:noFill/>
        </p:spPr>
        <p:txBody>
          <a:bodyPr wrap="square" rtlCol="0">
            <a:spAutoFit/>
          </a:bodyPr>
          <a:lstStyle/>
          <a:p>
            <a:pPr marL="514350" indent="-514350">
              <a:buFontTx/>
              <a:buAutoNum type="arabicPeriod"/>
            </a:pPr>
            <a:r>
              <a:rPr lang="en-GB" sz="3200" dirty="0" smtClean="0"/>
              <a:t>I put the cat on the table.</a:t>
            </a:r>
          </a:p>
          <a:p>
            <a:pPr marL="514350" indent="-514350">
              <a:buFontTx/>
              <a:buAutoNum type="arabicPeriod"/>
            </a:pPr>
            <a:r>
              <a:rPr lang="en-GB" sz="3200" dirty="0" smtClean="0"/>
              <a:t>I wanted to go out until 8 o'clock.</a:t>
            </a:r>
          </a:p>
          <a:p>
            <a:pPr marL="514350" indent="-514350">
              <a:buFontTx/>
              <a:buAutoNum type="arabicPeriod"/>
            </a:pPr>
            <a:r>
              <a:rPr lang="en-GB" sz="3200" dirty="0" smtClean="0"/>
              <a:t>She drove near the river.</a:t>
            </a:r>
          </a:p>
          <a:p>
            <a:pPr marL="514350" indent="-514350">
              <a:buFontTx/>
              <a:buAutoNum type="arabicPeriod"/>
            </a:pPr>
            <a:r>
              <a:rPr lang="en-GB" sz="3200" dirty="0" smtClean="0"/>
              <a:t>We walked through the forest.</a:t>
            </a:r>
          </a:p>
          <a:p>
            <a:pPr marL="514350" indent="-514350">
              <a:buFontTx/>
              <a:buAutoNum type="arabicPeriod"/>
            </a:pPr>
            <a:r>
              <a:rPr lang="en-GB" sz="3200" dirty="0" smtClean="0"/>
              <a:t>During the storm we hid under the house.</a:t>
            </a:r>
          </a:p>
          <a:p>
            <a:pPr marL="514350" indent="-514350">
              <a:buFontTx/>
              <a:buAutoNum type="arabicPeriod"/>
            </a:pPr>
            <a:r>
              <a:rPr lang="en-GB" sz="3200" dirty="0" smtClean="0"/>
              <a:t>She swam across the river.</a:t>
            </a:r>
          </a:p>
          <a:p>
            <a:pPr marL="514350" indent="-514350">
              <a:buFontTx/>
              <a:buAutoNum type="arabicPeriod"/>
            </a:pPr>
            <a:r>
              <a:rPr lang="en-GB" sz="3200" dirty="0" smtClean="0"/>
              <a:t>We played outside the park.</a:t>
            </a:r>
          </a:p>
          <a:p>
            <a:pPr marL="514350" indent="-514350">
              <a:buFontTx/>
              <a:buAutoNum type="arabicPeriod"/>
            </a:pPr>
            <a:r>
              <a:rPr lang="en-GB" sz="3200" dirty="0" smtClean="0"/>
              <a:t>Under the bed, the lazy cat was having a snooze.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Write the following in the passive voice.</a:t>
            </a:r>
          </a:p>
        </p:txBody>
      </p:sp>
      <p:sp>
        <p:nvSpPr>
          <p:cNvPr id="3" name="TextBox 2"/>
          <p:cNvSpPr txBox="1"/>
          <p:nvPr/>
        </p:nvSpPr>
        <p:spPr>
          <a:xfrm>
            <a:off x="179512" y="1196752"/>
            <a:ext cx="8568952" cy="2062103"/>
          </a:xfrm>
          <a:prstGeom prst="rect">
            <a:avLst/>
          </a:prstGeom>
          <a:noFill/>
        </p:spPr>
        <p:txBody>
          <a:bodyPr wrap="square" rtlCol="0">
            <a:spAutoFit/>
          </a:bodyPr>
          <a:lstStyle/>
          <a:p>
            <a:pPr marL="514350" indent="-514350">
              <a:buAutoNum type="arabicPeriod"/>
            </a:pPr>
            <a:r>
              <a:rPr lang="en-GB" sz="3200" dirty="0" smtClean="0"/>
              <a:t>Ben kicked a football at the window.</a:t>
            </a:r>
          </a:p>
          <a:p>
            <a:pPr marL="514350" indent="-514350">
              <a:buAutoNum type="arabicPeriod"/>
            </a:pPr>
            <a:r>
              <a:rPr lang="en-GB" sz="3200" dirty="0" smtClean="0"/>
              <a:t>Charlie ate the cake.</a:t>
            </a:r>
          </a:p>
          <a:p>
            <a:pPr marL="514350" indent="-514350">
              <a:buAutoNum type="arabicPeriod"/>
            </a:pPr>
            <a:r>
              <a:rPr lang="en-GB" sz="3200" dirty="0" smtClean="0"/>
              <a:t>George kissed all the girls!</a:t>
            </a:r>
          </a:p>
          <a:p>
            <a:pPr marL="514350" indent="-514350">
              <a:buAutoNum type="arabicPeriod"/>
            </a:pPr>
            <a:r>
              <a:rPr lang="en-GB" sz="3200" dirty="0" smtClean="0"/>
              <a:t>Jasmine rocked the baby to sleep carefully.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Brackets (parenthesis) – put the brackets around the correct information.</a:t>
            </a:r>
          </a:p>
        </p:txBody>
      </p:sp>
      <p:sp>
        <p:nvSpPr>
          <p:cNvPr id="3" name="TextBox 2"/>
          <p:cNvSpPr txBox="1"/>
          <p:nvPr/>
        </p:nvSpPr>
        <p:spPr>
          <a:xfrm>
            <a:off x="179512" y="1196752"/>
            <a:ext cx="8568952" cy="3539430"/>
          </a:xfrm>
          <a:prstGeom prst="rect">
            <a:avLst/>
          </a:prstGeom>
          <a:noFill/>
        </p:spPr>
        <p:txBody>
          <a:bodyPr wrap="square" rtlCol="0">
            <a:spAutoFit/>
          </a:bodyPr>
          <a:lstStyle/>
          <a:p>
            <a:pPr marL="514350" indent="-514350">
              <a:buAutoNum type="arabicPeriod"/>
            </a:pPr>
            <a:r>
              <a:rPr lang="en-GB" sz="3200" dirty="0" smtClean="0"/>
              <a:t>Jimmy the boy next door enjoyed football.</a:t>
            </a:r>
          </a:p>
          <a:p>
            <a:pPr marL="514350" indent="-514350">
              <a:buAutoNum type="arabicPeriod"/>
            </a:pPr>
            <a:r>
              <a:rPr lang="en-GB" sz="3200" dirty="0" smtClean="0"/>
              <a:t>Yesterday when it was sunny we ate cake.</a:t>
            </a:r>
          </a:p>
          <a:p>
            <a:pPr marL="514350" indent="-514350">
              <a:buAutoNum type="arabicPeriod"/>
            </a:pPr>
            <a:r>
              <a:rPr lang="en-GB" sz="3200" dirty="0" smtClean="0"/>
              <a:t>The chocolate bar which contained 400 calories was enjoyed by everyone.</a:t>
            </a:r>
          </a:p>
          <a:p>
            <a:pPr marL="514350" indent="-514350">
              <a:buAutoNum type="arabicPeriod"/>
            </a:pPr>
            <a:r>
              <a:rPr lang="en-GB" sz="3200" dirty="0" smtClean="0"/>
              <a:t>Our local supermarket Sainsbury’s is very busy on a Saturday.</a:t>
            </a:r>
          </a:p>
          <a:p>
            <a:pPr marL="514350" indent="-514350">
              <a:buAutoNum type="arabicPeriod"/>
            </a:pPr>
            <a:endParaRPr lang="en-GB" sz="3200" dirty="0" smtClean="0"/>
          </a:p>
        </p:txBody>
      </p:sp>
      <p:sp>
        <p:nvSpPr>
          <p:cNvPr id="4" name="Title 1"/>
          <p:cNvSpPr txBox="1">
            <a:spLocks/>
          </p:cNvSpPr>
          <p:nvPr/>
        </p:nvSpPr>
        <p:spPr>
          <a:xfrm>
            <a:off x="179512" y="4232126"/>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Now make a list of </a:t>
            </a:r>
            <a:r>
              <a:rPr lang="en-GB" sz="3200" b="1" noProof="0" dirty="0" smtClean="0">
                <a:latin typeface="+mj-lt"/>
                <a:ea typeface="+mj-ea"/>
                <a:cs typeface="+mj-cs"/>
              </a:rPr>
              <a:t>10 proper nouns.</a:t>
            </a:r>
            <a:endParaRPr lang="en-GB" sz="3200" noProof="0" dirty="0" smtClean="0">
              <a:latin typeface="+mj-lt"/>
              <a:ea typeface="+mj-ea"/>
              <a:cs typeface="+mj-cs"/>
            </a:endParaRPr>
          </a:p>
        </p:txBody>
      </p:sp>
      <p:sp>
        <p:nvSpPr>
          <p:cNvPr id="5" name="Title 1"/>
          <p:cNvSpPr txBox="1">
            <a:spLocks/>
          </p:cNvSpPr>
          <p:nvPr/>
        </p:nvSpPr>
        <p:spPr>
          <a:xfrm>
            <a:off x="179512" y="55892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And finally, write a question beginning with </a:t>
            </a:r>
            <a:r>
              <a:rPr lang="en-GB" sz="3200" b="1" noProof="0" dirty="0" smtClean="0">
                <a:latin typeface="+mj-lt"/>
                <a:ea typeface="+mj-ea"/>
                <a:cs typeface="+mj-cs"/>
              </a:rPr>
              <a:t>Which</a:t>
            </a:r>
          </a:p>
        </p:txBody>
      </p:sp>
    </p:spTree>
    <p:extLst>
      <p:ext uri="{BB962C8B-B14F-4D97-AF65-F5344CB8AC3E}">
        <p14:creationId xmlns:p14="http://schemas.microsoft.com/office/powerpoint/2010/main" val="1089175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Write down the omitted letters for each word.</a:t>
            </a:r>
          </a:p>
        </p:txBody>
      </p:sp>
      <p:sp>
        <p:nvSpPr>
          <p:cNvPr id="5" name="TextBox 4"/>
          <p:cNvSpPr txBox="1"/>
          <p:nvPr/>
        </p:nvSpPr>
        <p:spPr>
          <a:xfrm>
            <a:off x="179512" y="1196752"/>
            <a:ext cx="8568952" cy="6001643"/>
          </a:xfrm>
          <a:prstGeom prst="rect">
            <a:avLst/>
          </a:prstGeom>
          <a:noFill/>
        </p:spPr>
        <p:txBody>
          <a:bodyPr wrap="square" rtlCol="0">
            <a:spAutoFit/>
          </a:bodyPr>
          <a:lstStyle/>
          <a:p>
            <a:pPr marL="514350" indent="-514350">
              <a:buAutoNum type="arabicPeriod"/>
            </a:pPr>
            <a:r>
              <a:rPr lang="en-GB" sz="3200" dirty="0" smtClean="0"/>
              <a:t>Don’t </a:t>
            </a:r>
          </a:p>
          <a:p>
            <a:pPr marL="514350" indent="-514350">
              <a:buAutoNum type="arabicPeriod"/>
            </a:pPr>
            <a:r>
              <a:rPr lang="en-GB" sz="3200" dirty="0" smtClean="0"/>
              <a:t>Haven’t</a:t>
            </a:r>
          </a:p>
          <a:p>
            <a:pPr marL="514350" indent="-514350">
              <a:buAutoNum type="arabicPeriod"/>
            </a:pPr>
            <a:r>
              <a:rPr lang="en-GB" sz="3200" dirty="0" smtClean="0"/>
              <a:t>Can’t</a:t>
            </a:r>
          </a:p>
          <a:p>
            <a:pPr marL="514350" indent="-514350">
              <a:buAutoNum type="arabicPeriod"/>
            </a:pPr>
            <a:r>
              <a:rPr lang="en-GB" sz="3200" dirty="0" smtClean="0"/>
              <a:t>I’ll</a:t>
            </a:r>
          </a:p>
          <a:p>
            <a:pPr marL="514350" indent="-514350">
              <a:buAutoNum type="arabicPeriod"/>
            </a:pPr>
            <a:r>
              <a:rPr lang="en-GB" sz="3200" dirty="0" smtClean="0"/>
              <a:t>We’re</a:t>
            </a:r>
          </a:p>
          <a:p>
            <a:pPr marL="514350" indent="-514350">
              <a:buAutoNum type="arabicPeriod"/>
            </a:pPr>
            <a:r>
              <a:rPr lang="en-GB" sz="3200" dirty="0" smtClean="0"/>
              <a:t>We’ll</a:t>
            </a:r>
          </a:p>
          <a:p>
            <a:pPr marL="514350" indent="-514350">
              <a:buAutoNum type="arabicPeriod"/>
            </a:pPr>
            <a:r>
              <a:rPr lang="en-GB" sz="3200" dirty="0" smtClean="0"/>
              <a:t>Won’t</a:t>
            </a:r>
          </a:p>
          <a:p>
            <a:pPr marL="514350" indent="-514350">
              <a:buAutoNum type="arabicPeriod"/>
            </a:pPr>
            <a:r>
              <a:rPr lang="en-GB" sz="3200" dirty="0" smtClean="0"/>
              <a:t>She’s</a:t>
            </a:r>
          </a:p>
          <a:p>
            <a:pPr marL="514350" indent="-514350">
              <a:buAutoNum type="arabicPeriod"/>
            </a:pPr>
            <a:r>
              <a:rPr lang="en-GB" sz="3200" dirty="0" smtClean="0"/>
              <a:t>They’re</a:t>
            </a:r>
          </a:p>
          <a:p>
            <a:pPr marL="514350" indent="-514350">
              <a:buAutoNum type="arabicPeriod"/>
            </a:pPr>
            <a:r>
              <a:rPr lang="en-GB" sz="3200" dirty="0" smtClean="0"/>
              <a:t>Shouldn’t </a:t>
            </a:r>
          </a:p>
          <a:p>
            <a:pPr marL="514350" indent="-514350">
              <a:buAutoNum type="arabicPeriod"/>
            </a:pPr>
            <a:endParaRPr lang="en-GB" sz="3200" dirty="0" smtClean="0"/>
          </a:p>
          <a:p>
            <a:pPr marL="514350" indent="-514350">
              <a:buAutoNum type="arabicPeriod"/>
            </a:pPr>
            <a:endParaRPr lang="en-GB" sz="3200" dirty="0" smtClean="0"/>
          </a:p>
        </p:txBody>
      </p:sp>
    </p:spTree>
    <p:extLst>
      <p:ext uri="{BB962C8B-B14F-4D97-AF65-F5344CB8AC3E}">
        <p14:creationId xmlns:p14="http://schemas.microsoft.com/office/powerpoint/2010/main" val="46162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abstract nouns and collective nouns.</a:t>
            </a:r>
            <a:r>
              <a:rPr lang="en-GB" sz="2000" dirty="0" smtClean="0">
                <a:solidFill>
                  <a:srgbClr val="FF0000"/>
                </a:solidFill>
              </a:rPr>
              <a:t>.</a:t>
            </a:r>
            <a:endParaRPr lang="en-GB" sz="2000" dirty="0">
              <a:solidFill>
                <a:srgbClr val="FF0000"/>
              </a:solidFill>
            </a:endParaRPr>
          </a:p>
        </p:txBody>
      </p:sp>
      <p:sp>
        <p:nvSpPr>
          <p:cNvPr id="4" name="Rectangle 3"/>
          <p:cNvSpPr/>
          <p:nvPr/>
        </p:nvSpPr>
        <p:spPr>
          <a:xfrm>
            <a:off x="323528" y="1772816"/>
            <a:ext cx="8424936" cy="4862870"/>
          </a:xfrm>
          <a:prstGeom prst="rect">
            <a:avLst/>
          </a:prstGeom>
        </p:spPr>
        <p:txBody>
          <a:bodyPr wrap="square">
            <a:spAutoFit/>
          </a:bodyPr>
          <a:lstStyle/>
          <a:p>
            <a:r>
              <a:rPr lang="en-US" sz="2000" dirty="0"/>
              <a:t>An abstract noun is a noun referring to something which cannot be experienced with any of the five senses, such as an idea, thought or emotion, e.g. happiness, love, courage, </a:t>
            </a:r>
            <a:r>
              <a:rPr lang="en-US" sz="2000" dirty="0" smtClean="0"/>
              <a:t>boredom.</a:t>
            </a:r>
            <a:r>
              <a:rPr lang="en-GB" sz="2000" dirty="0" smtClean="0"/>
              <a:t> </a:t>
            </a:r>
          </a:p>
          <a:p>
            <a:endParaRPr lang="en-GB" sz="1000" dirty="0"/>
          </a:p>
          <a:p>
            <a:r>
              <a:rPr lang="en-GB" sz="1600" dirty="0" smtClean="0"/>
              <a:t>Concrete nouns are people, places, or things that we would experience with our five senses. The </a:t>
            </a:r>
            <a:r>
              <a:rPr lang="en-GB" sz="1600" dirty="0"/>
              <a:t>abstract class is the opposite - we can never experience these nouns according to our senses. If a noun is abstract, it describes something you cannot see, hear, touch, taste, or smell.</a:t>
            </a:r>
          </a:p>
          <a:p>
            <a:r>
              <a:rPr lang="en-GB" sz="1600" dirty="0"/>
              <a:t>Sometimes it can be difficult to recognize when the noun is abstract because there are a number of words that can function in different ways. For example, some words might function as verbs in some cases and abstract nouns in other cases. Love and taste are two examples</a:t>
            </a:r>
            <a:r>
              <a:rPr lang="en-GB" sz="1600" dirty="0" smtClean="0"/>
              <a:t>.</a:t>
            </a:r>
          </a:p>
          <a:p>
            <a:endParaRPr lang="en-GB" sz="1600" dirty="0"/>
          </a:p>
          <a:p>
            <a:r>
              <a:rPr lang="en-GB" sz="1600" dirty="0"/>
              <a:t>I </a:t>
            </a:r>
            <a:r>
              <a:rPr lang="en-GB" sz="1600" i="1" dirty="0"/>
              <a:t>love</a:t>
            </a:r>
            <a:r>
              <a:rPr lang="en-GB" sz="1600" dirty="0"/>
              <a:t> my husband. [In this sentence, the word love expresses an action and is therefore acting as a verb.]</a:t>
            </a:r>
          </a:p>
          <a:p>
            <a:r>
              <a:rPr lang="en-GB" sz="1600" dirty="0"/>
              <a:t>Send them my </a:t>
            </a:r>
            <a:r>
              <a:rPr lang="en-GB" sz="1600" i="1" dirty="0"/>
              <a:t>love</a:t>
            </a:r>
            <a:r>
              <a:rPr lang="en-GB" sz="1600" dirty="0"/>
              <a:t>. [In this sentence, the word love functions as an abstract noun because it is a thing that exists beyond the five senses.]</a:t>
            </a:r>
          </a:p>
          <a:p>
            <a:r>
              <a:rPr lang="en-GB" sz="1600" dirty="0"/>
              <a:t>Sarah could </a:t>
            </a:r>
            <a:r>
              <a:rPr lang="en-GB" sz="1600" i="1" dirty="0"/>
              <a:t>taste</a:t>
            </a:r>
            <a:r>
              <a:rPr lang="en-GB" sz="1600" dirty="0"/>
              <a:t> cilantro in the salsa. [In this sentence, the </a:t>
            </a:r>
            <a:r>
              <a:rPr lang="en-GB" sz="1600" dirty="0">
                <a:hlinkClick r:id="rId3"/>
              </a:rPr>
              <a:t>auxiliary verb</a:t>
            </a:r>
            <a:r>
              <a:rPr lang="en-GB" sz="1600" dirty="0"/>
              <a:t> 'could' functions with taste to illustrate action. She can physically taste the salsa.]</a:t>
            </a:r>
          </a:p>
          <a:p>
            <a:r>
              <a:rPr lang="en-GB" sz="1600" dirty="0"/>
              <a:t>Sarah has great </a:t>
            </a:r>
            <a:r>
              <a:rPr lang="en-GB" sz="1600" i="1" dirty="0"/>
              <a:t>taste</a:t>
            </a:r>
            <a:r>
              <a:rPr lang="en-GB" sz="1600" dirty="0"/>
              <a:t> in clothes. [In this sentence, taste functions in an abstract manner. Taste refers to her preferences</a:t>
            </a:r>
            <a:r>
              <a:rPr lang="en-GB" sz="1600" dirty="0" smtClean="0"/>
              <a:t>.]</a:t>
            </a:r>
            <a:endParaRPr lang="en-GB" sz="1600" dirty="0"/>
          </a:p>
        </p:txBody>
      </p:sp>
    </p:spTree>
    <p:extLst>
      <p:ext uri="{BB962C8B-B14F-4D97-AF65-F5344CB8AC3E}">
        <p14:creationId xmlns:p14="http://schemas.microsoft.com/office/powerpoint/2010/main" val="3711573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Find the adverbs and adjectives below.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Make two </a:t>
            </a:r>
            <a:r>
              <a:rPr lang="en-GB" sz="3200" u="sng" dirty="0" smtClean="0">
                <a:latin typeface="+mj-lt"/>
                <a:ea typeface="+mj-ea"/>
                <a:cs typeface="+mj-cs"/>
              </a:rPr>
              <a:t>separate</a:t>
            </a:r>
            <a:r>
              <a:rPr lang="en-GB" sz="3200" dirty="0" smtClean="0">
                <a:latin typeface="+mj-lt"/>
                <a:ea typeface="+mj-ea"/>
                <a:cs typeface="+mj-cs"/>
              </a:rPr>
              <a:t> lists.</a:t>
            </a:r>
            <a:endParaRPr lang="en-GB" sz="3200" noProof="0" dirty="0" smtClean="0">
              <a:latin typeface="+mj-lt"/>
              <a:ea typeface="+mj-ea"/>
              <a:cs typeface="+mj-cs"/>
            </a:endParaRPr>
          </a:p>
        </p:txBody>
      </p:sp>
      <p:sp>
        <p:nvSpPr>
          <p:cNvPr id="6" name="TextBox 5"/>
          <p:cNvSpPr txBox="1"/>
          <p:nvPr/>
        </p:nvSpPr>
        <p:spPr>
          <a:xfrm>
            <a:off x="179512" y="1196752"/>
            <a:ext cx="8568952" cy="5509200"/>
          </a:xfrm>
          <a:prstGeom prst="rect">
            <a:avLst/>
          </a:prstGeom>
          <a:noFill/>
        </p:spPr>
        <p:txBody>
          <a:bodyPr wrap="square" rtlCol="0">
            <a:spAutoFit/>
          </a:bodyPr>
          <a:lstStyle/>
          <a:p>
            <a:r>
              <a:rPr lang="en-GB" sz="3200" dirty="0" smtClean="0"/>
              <a:t>It was a cold day when the tired baker wondered slowly to work.</a:t>
            </a:r>
          </a:p>
          <a:p>
            <a:endParaRPr lang="en-GB" sz="3200" dirty="0"/>
          </a:p>
          <a:p>
            <a:r>
              <a:rPr lang="en-GB" sz="3200" dirty="0" smtClean="0"/>
              <a:t>My favourite toy is the one that quickly crawls along the floor.</a:t>
            </a:r>
          </a:p>
          <a:p>
            <a:endParaRPr lang="en-GB" sz="3200" dirty="0"/>
          </a:p>
          <a:p>
            <a:r>
              <a:rPr lang="en-GB" sz="3200" dirty="0" smtClean="0"/>
              <a:t>My mad dog, Spot, very much likes to chase his tail.</a:t>
            </a:r>
          </a:p>
          <a:p>
            <a:endParaRPr lang="en-GB" sz="3200" dirty="0"/>
          </a:p>
          <a:p>
            <a:r>
              <a:rPr lang="en-GB" sz="3200" dirty="0" smtClean="0"/>
              <a:t>Tracy, the butcher’s daughter, enjoys eating small children.</a:t>
            </a:r>
          </a:p>
        </p:txBody>
      </p:sp>
    </p:spTree>
    <p:extLst>
      <p:ext uri="{BB962C8B-B14F-4D97-AF65-F5344CB8AC3E}">
        <p14:creationId xmlns:p14="http://schemas.microsoft.com/office/powerpoint/2010/main" val="3489476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noProof="0" dirty="0" smtClean="0">
                <a:latin typeface="+mj-lt"/>
                <a:ea typeface="+mj-ea"/>
                <a:cs typeface="+mj-cs"/>
              </a:rPr>
              <a:t>Find the abstract nouns </a:t>
            </a:r>
          </a:p>
        </p:txBody>
      </p:sp>
      <p:sp>
        <p:nvSpPr>
          <p:cNvPr id="5" name="TextBox 4"/>
          <p:cNvSpPr txBox="1"/>
          <p:nvPr/>
        </p:nvSpPr>
        <p:spPr>
          <a:xfrm>
            <a:off x="179512" y="1196752"/>
            <a:ext cx="8568952" cy="5509200"/>
          </a:xfrm>
          <a:prstGeom prst="rect">
            <a:avLst/>
          </a:prstGeom>
          <a:noFill/>
        </p:spPr>
        <p:txBody>
          <a:bodyPr wrap="square" numCol="3" rtlCol="0">
            <a:spAutoFit/>
          </a:bodyPr>
          <a:lstStyle/>
          <a:p>
            <a:r>
              <a:rPr lang="en-GB" sz="3200" dirty="0" smtClean="0"/>
              <a:t>happiness</a:t>
            </a:r>
          </a:p>
          <a:p>
            <a:r>
              <a:rPr lang="en-GB" sz="3200" dirty="0" smtClean="0"/>
              <a:t>hope</a:t>
            </a:r>
          </a:p>
          <a:p>
            <a:r>
              <a:rPr lang="en-GB" sz="3200" dirty="0" smtClean="0"/>
              <a:t>car</a:t>
            </a:r>
          </a:p>
          <a:p>
            <a:r>
              <a:rPr lang="en-GB" sz="3200" dirty="0" smtClean="0"/>
              <a:t>dog</a:t>
            </a:r>
          </a:p>
          <a:p>
            <a:r>
              <a:rPr lang="en-GB" sz="3200" dirty="0" smtClean="0"/>
              <a:t>weather</a:t>
            </a:r>
          </a:p>
          <a:p>
            <a:r>
              <a:rPr lang="en-GB" sz="3200" dirty="0" smtClean="0"/>
              <a:t>pencil</a:t>
            </a:r>
          </a:p>
          <a:p>
            <a:r>
              <a:rPr lang="en-GB" sz="3200" dirty="0" smtClean="0"/>
              <a:t>David</a:t>
            </a:r>
          </a:p>
          <a:p>
            <a:r>
              <a:rPr lang="en-GB" sz="3200" dirty="0" smtClean="0"/>
              <a:t>Mrs Smith</a:t>
            </a:r>
          </a:p>
          <a:p>
            <a:r>
              <a:rPr lang="en-GB" sz="3200" dirty="0" smtClean="0"/>
              <a:t>trust</a:t>
            </a:r>
          </a:p>
          <a:p>
            <a:r>
              <a:rPr lang="en-GB" sz="3200" dirty="0" smtClean="0"/>
              <a:t>table</a:t>
            </a:r>
          </a:p>
          <a:p>
            <a:r>
              <a:rPr lang="en-GB" sz="3200" dirty="0" smtClean="0"/>
              <a:t>curiosity</a:t>
            </a:r>
          </a:p>
          <a:p>
            <a:r>
              <a:rPr lang="en-GB" sz="3200" dirty="0" smtClean="0"/>
              <a:t>worry</a:t>
            </a:r>
          </a:p>
          <a:p>
            <a:r>
              <a:rPr lang="en-GB" sz="3200" dirty="0" smtClean="0"/>
              <a:t>drawer</a:t>
            </a:r>
          </a:p>
          <a:p>
            <a:r>
              <a:rPr lang="en-GB" sz="3200" dirty="0" smtClean="0"/>
              <a:t>Primark</a:t>
            </a:r>
          </a:p>
          <a:p>
            <a:r>
              <a:rPr lang="en-GB" sz="3200" dirty="0" smtClean="0"/>
              <a:t>relaxation</a:t>
            </a:r>
          </a:p>
          <a:p>
            <a:r>
              <a:rPr lang="en-GB" sz="3200" dirty="0" smtClean="0"/>
              <a:t>airplane </a:t>
            </a:r>
          </a:p>
          <a:p>
            <a:r>
              <a:rPr lang="en-GB" sz="3200" dirty="0" smtClean="0"/>
              <a:t>bubble bath</a:t>
            </a:r>
          </a:p>
          <a:p>
            <a:r>
              <a:rPr lang="en-GB" sz="3200" dirty="0" smtClean="0"/>
              <a:t>pain</a:t>
            </a:r>
          </a:p>
          <a:p>
            <a:r>
              <a:rPr lang="en-GB" sz="3200" dirty="0" smtClean="0"/>
              <a:t>confusion</a:t>
            </a:r>
          </a:p>
          <a:p>
            <a:r>
              <a:rPr lang="en-GB" sz="3200" dirty="0" smtClean="0"/>
              <a:t>board</a:t>
            </a:r>
          </a:p>
          <a:p>
            <a:r>
              <a:rPr lang="en-GB" sz="3200" dirty="0" smtClean="0"/>
              <a:t>pleasure</a:t>
            </a:r>
          </a:p>
          <a:p>
            <a:r>
              <a:rPr lang="en-GB" sz="3200" dirty="0" smtClean="0"/>
              <a:t>loyalty</a:t>
            </a:r>
          </a:p>
        </p:txBody>
      </p:sp>
    </p:spTree>
    <p:extLst>
      <p:ext uri="{BB962C8B-B14F-4D97-AF65-F5344CB8AC3E}">
        <p14:creationId xmlns:p14="http://schemas.microsoft.com/office/powerpoint/2010/main" val="3163340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139321"/>
          </a:xfrm>
          <a:prstGeom prst="rect">
            <a:avLst/>
          </a:prstGeom>
        </p:spPr>
        <p:txBody>
          <a:bodyPr wrap="square">
            <a:spAutoFit/>
          </a:bodyPr>
          <a:lstStyle/>
          <a:p>
            <a:r>
              <a:rPr lang="en-GB" dirty="0"/>
              <a:t>The 3 types of sentences are:</a:t>
            </a:r>
          </a:p>
          <a:p>
            <a:pPr marL="285750" indent="-285750">
              <a:buFontTx/>
              <a:buChar char="-"/>
            </a:pPr>
            <a:r>
              <a:rPr lang="en-GB" dirty="0"/>
              <a:t>Simple</a:t>
            </a:r>
          </a:p>
          <a:p>
            <a:pPr marL="285750" indent="-285750">
              <a:buFontTx/>
              <a:buChar char="-"/>
            </a:pPr>
            <a:r>
              <a:rPr lang="en-GB" dirty="0"/>
              <a:t>Compound</a:t>
            </a:r>
          </a:p>
          <a:p>
            <a:pPr marL="285750" indent="-285750">
              <a:buFontTx/>
              <a:buChar char="-"/>
            </a:pPr>
            <a:r>
              <a:rPr lang="en-GB" dirty="0"/>
              <a:t>Complex</a:t>
            </a:r>
          </a:p>
          <a:p>
            <a:pPr marL="285750" indent="-285750">
              <a:buFontTx/>
              <a:buChar char="-"/>
            </a:pPr>
            <a:endParaRPr lang="en-GB" dirty="0"/>
          </a:p>
          <a:p>
            <a:r>
              <a:rPr lang="en-GB" dirty="0"/>
              <a:t>Today we are going to be looking at complex sentences, but first, we are going to recap simple and compound sentences. </a:t>
            </a:r>
          </a:p>
        </p:txBody>
      </p:sp>
      <p:sp>
        <p:nvSpPr>
          <p:cNvPr id="3" name="Rectangle 2"/>
          <p:cNvSpPr/>
          <p:nvPr/>
        </p:nvSpPr>
        <p:spPr>
          <a:xfrm>
            <a:off x="3779912" y="1268760"/>
            <a:ext cx="4572000" cy="5016757"/>
          </a:xfrm>
          <a:prstGeom prst="rect">
            <a:avLst/>
          </a:prstGeom>
        </p:spPr>
        <p:txBody>
          <a:bodyPr>
            <a:spAutoFit/>
          </a:bodyPr>
          <a:lstStyle/>
          <a:p>
            <a:r>
              <a:rPr lang="en-GB" sz="3200" u="sng" dirty="0"/>
              <a:t>Simple sentences</a:t>
            </a:r>
          </a:p>
          <a:p>
            <a:r>
              <a:rPr lang="en-GB" sz="3200" dirty="0"/>
              <a:t>A simple sentence has a </a:t>
            </a:r>
            <a:r>
              <a:rPr lang="en-GB" sz="3200" dirty="0">
                <a:solidFill>
                  <a:srgbClr val="FF0000"/>
                </a:solidFill>
              </a:rPr>
              <a:t>subject</a:t>
            </a:r>
            <a:r>
              <a:rPr lang="en-GB" sz="3200" dirty="0"/>
              <a:t> and a </a:t>
            </a:r>
            <a:r>
              <a:rPr lang="en-GB" sz="3200" dirty="0">
                <a:solidFill>
                  <a:srgbClr val="00B0F0"/>
                </a:solidFill>
              </a:rPr>
              <a:t>verb</a:t>
            </a:r>
            <a:r>
              <a:rPr lang="en-GB" sz="3200" dirty="0"/>
              <a:t>.</a:t>
            </a:r>
          </a:p>
          <a:p>
            <a:endParaRPr lang="en-GB" sz="3200" dirty="0"/>
          </a:p>
          <a:p>
            <a:r>
              <a:rPr lang="en-GB" sz="3200" dirty="0"/>
              <a:t>The </a:t>
            </a:r>
            <a:r>
              <a:rPr lang="en-GB" sz="3200" dirty="0">
                <a:solidFill>
                  <a:srgbClr val="FF0000"/>
                </a:solidFill>
              </a:rPr>
              <a:t>tiger</a:t>
            </a:r>
            <a:r>
              <a:rPr lang="en-GB" sz="3200" dirty="0"/>
              <a:t> </a:t>
            </a:r>
            <a:r>
              <a:rPr lang="en-GB" sz="3200" dirty="0">
                <a:solidFill>
                  <a:srgbClr val="00B0F0"/>
                </a:solidFill>
              </a:rPr>
              <a:t>growled</a:t>
            </a:r>
            <a:r>
              <a:rPr lang="en-GB" sz="3200" dirty="0"/>
              <a:t>. </a:t>
            </a:r>
          </a:p>
          <a:p>
            <a:endParaRPr lang="en-GB" sz="3200" dirty="0"/>
          </a:p>
          <a:p>
            <a:r>
              <a:rPr lang="en-GB" sz="3200" dirty="0"/>
              <a:t>The young </a:t>
            </a:r>
            <a:r>
              <a:rPr lang="en-GB" sz="3200" dirty="0">
                <a:solidFill>
                  <a:srgbClr val="FF0000"/>
                </a:solidFill>
              </a:rPr>
              <a:t>girl</a:t>
            </a:r>
            <a:r>
              <a:rPr lang="en-GB" sz="3200" dirty="0"/>
              <a:t> </a:t>
            </a:r>
            <a:r>
              <a:rPr lang="en-GB" sz="3200" dirty="0">
                <a:solidFill>
                  <a:srgbClr val="00B0F0"/>
                </a:solidFill>
              </a:rPr>
              <a:t>sprinted</a:t>
            </a:r>
            <a:r>
              <a:rPr lang="en-GB" sz="3200" dirty="0"/>
              <a:t> across the road.</a:t>
            </a:r>
          </a:p>
          <a:p>
            <a:endParaRPr lang="en-GB" sz="3200" dirty="0"/>
          </a:p>
          <a:p>
            <a:r>
              <a:rPr lang="en-GB" sz="3200" dirty="0"/>
              <a:t>The </a:t>
            </a:r>
            <a:r>
              <a:rPr lang="en-GB" sz="3200" dirty="0">
                <a:solidFill>
                  <a:srgbClr val="FF0000"/>
                </a:solidFill>
              </a:rPr>
              <a:t>kettle</a:t>
            </a:r>
            <a:r>
              <a:rPr lang="en-GB" sz="3200" dirty="0"/>
              <a:t> </a:t>
            </a:r>
            <a:r>
              <a:rPr lang="en-GB" sz="3200" dirty="0">
                <a:solidFill>
                  <a:srgbClr val="00B0F0"/>
                </a:solidFill>
              </a:rPr>
              <a:t>boiled</a:t>
            </a:r>
            <a:r>
              <a:rPr lang="en-GB" sz="3200" dirty="0"/>
              <a:t>. </a:t>
            </a:r>
          </a:p>
        </p:txBody>
      </p:sp>
    </p:spTree>
    <p:extLst>
      <p:ext uri="{BB962C8B-B14F-4D97-AF65-F5344CB8AC3E}">
        <p14:creationId xmlns:p14="http://schemas.microsoft.com/office/powerpoint/2010/main" val="2316741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4031873"/>
          </a:xfrm>
          <a:prstGeom prst="rect">
            <a:avLst/>
          </a:prstGeom>
        </p:spPr>
        <p:txBody>
          <a:bodyPr wrap="square">
            <a:spAutoFit/>
          </a:bodyPr>
          <a:lstStyle/>
          <a:p>
            <a:r>
              <a:rPr lang="en-GB" sz="3200" u="sng" dirty="0"/>
              <a:t>Compound sentences</a:t>
            </a:r>
          </a:p>
          <a:p>
            <a:r>
              <a:rPr lang="en-GB" sz="3200" dirty="0"/>
              <a:t>A compound sentence is when two sentences are joined by a </a:t>
            </a:r>
            <a:r>
              <a:rPr lang="en-GB" sz="3200" dirty="0">
                <a:solidFill>
                  <a:srgbClr val="00B050"/>
                </a:solidFill>
              </a:rPr>
              <a:t>conjunction</a:t>
            </a:r>
            <a:r>
              <a:rPr lang="en-GB" sz="3200" dirty="0"/>
              <a:t>. </a:t>
            </a:r>
          </a:p>
          <a:p>
            <a:endParaRPr lang="en-GB" sz="3200" dirty="0"/>
          </a:p>
          <a:p>
            <a:r>
              <a:rPr lang="en-GB" sz="3200" dirty="0"/>
              <a:t>I love bananas. I don’t like grapes. </a:t>
            </a:r>
            <a:endParaRPr lang="en-GB" sz="3200" dirty="0" smtClean="0"/>
          </a:p>
          <a:p>
            <a:endParaRPr lang="en-GB" sz="3200" dirty="0"/>
          </a:p>
          <a:p>
            <a:r>
              <a:rPr lang="en-GB" sz="3200" dirty="0"/>
              <a:t>I love bananas </a:t>
            </a:r>
            <a:r>
              <a:rPr lang="en-GB" sz="3200" dirty="0">
                <a:solidFill>
                  <a:srgbClr val="00B050"/>
                </a:solidFill>
              </a:rPr>
              <a:t>but</a:t>
            </a:r>
            <a:r>
              <a:rPr lang="en-GB" sz="3200" dirty="0"/>
              <a:t> I don’t like grapes. </a:t>
            </a:r>
          </a:p>
          <a:p>
            <a:endParaRPr lang="en-GB" sz="3200" dirty="0"/>
          </a:p>
        </p:txBody>
      </p:sp>
    </p:spTree>
    <p:extLst>
      <p:ext uri="{BB962C8B-B14F-4D97-AF65-F5344CB8AC3E}">
        <p14:creationId xmlns:p14="http://schemas.microsoft.com/office/powerpoint/2010/main" val="3806743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584776"/>
          </a:xfrm>
          <a:prstGeom prst="rect">
            <a:avLst/>
          </a:prstGeom>
        </p:spPr>
        <p:txBody>
          <a:bodyPr wrap="square">
            <a:spAutoFit/>
          </a:bodyPr>
          <a:lstStyle/>
          <a:p>
            <a:endParaRPr lang="en-GB" sz="3200" dirty="0"/>
          </a:p>
        </p:txBody>
      </p:sp>
      <p:sp>
        <p:nvSpPr>
          <p:cNvPr id="5" name="Rectangle 4"/>
          <p:cNvSpPr/>
          <p:nvPr/>
        </p:nvSpPr>
        <p:spPr>
          <a:xfrm>
            <a:off x="251520" y="1412776"/>
            <a:ext cx="8496944" cy="3539431"/>
          </a:xfrm>
          <a:prstGeom prst="rect">
            <a:avLst/>
          </a:prstGeom>
        </p:spPr>
        <p:txBody>
          <a:bodyPr wrap="square">
            <a:spAutoFit/>
          </a:bodyPr>
          <a:lstStyle/>
          <a:p>
            <a:r>
              <a:rPr lang="en-GB" sz="2800" u="sng" dirty="0"/>
              <a:t>Complex Sentences </a:t>
            </a:r>
          </a:p>
          <a:p>
            <a:r>
              <a:rPr lang="en-GB" sz="2800" dirty="0"/>
              <a:t>These are formed when you join a </a:t>
            </a:r>
            <a:r>
              <a:rPr lang="en-GB" sz="2800" dirty="0">
                <a:solidFill>
                  <a:srgbClr val="00B0F0"/>
                </a:solidFill>
              </a:rPr>
              <a:t>main clause</a:t>
            </a:r>
            <a:r>
              <a:rPr lang="en-GB" sz="2800" dirty="0"/>
              <a:t> and a </a:t>
            </a:r>
            <a:r>
              <a:rPr lang="en-GB" sz="2800" dirty="0">
                <a:solidFill>
                  <a:srgbClr val="FF0000"/>
                </a:solidFill>
              </a:rPr>
              <a:t>subordinate clause </a:t>
            </a:r>
            <a:r>
              <a:rPr lang="en-GB" sz="2800" dirty="0"/>
              <a:t>together. </a:t>
            </a:r>
          </a:p>
          <a:p>
            <a:endParaRPr lang="en-GB" sz="2800" dirty="0"/>
          </a:p>
          <a:p>
            <a:r>
              <a:rPr lang="en-GB" sz="2800" dirty="0"/>
              <a:t>Main clause – has a subject and a verb and makes sense on its own. </a:t>
            </a:r>
          </a:p>
          <a:p>
            <a:endParaRPr lang="en-GB" sz="2800" dirty="0"/>
          </a:p>
          <a:p>
            <a:r>
              <a:rPr lang="en-GB" sz="2800" dirty="0"/>
              <a:t>Subordinate clause – does not make sense on its own. </a:t>
            </a:r>
          </a:p>
        </p:txBody>
      </p:sp>
    </p:spTree>
    <p:extLst>
      <p:ext uri="{BB962C8B-B14F-4D97-AF65-F5344CB8AC3E}">
        <p14:creationId xmlns:p14="http://schemas.microsoft.com/office/powerpoint/2010/main" val="2528620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584776"/>
          </a:xfrm>
          <a:prstGeom prst="rect">
            <a:avLst/>
          </a:prstGeom>
        </p:spPr>
        <p:txBody>
          <a:bodyPr wrap="square">
            <a:spAutoFit/>
          </a:bodyPr>
          <a:lstStyle/>
          <a:p>
            <a:endParaRPr lang="en-GB" sz="3200" dirty="0"/>
          </a:p>
        </p:txBody>
      </p:sp>
      <p:sp>
        <p:nvSpPr>
          <p:cNvPr id="5" name="Rectangle 4"/>
          <p:cNvSpPr/>
          <p:nvPr/>
        </p:nvSpPr>
        <p:spPr>
          <a:xfrm>
            <a:off x="251520" y="1412776"/>
            <a:ext cx="8496944" cy="4832093"/>
          </a:xfrm>
          <a:prstGeom prst="rect">
            <a:avLst/>
          </a:prstGeom>
        </p:spPr>
        <p:txBody>
          <a:bodyPr wrap="square">
            <a:spAutoFit/>
          </a:bodyPr>
          <a:lstStyle/>
          <a:p>
            <a:r>
              <a:rPr lang="en-GB" sz="2800" dirty="0"/>
              <a:t>The </a:t>
            </a:r>
            <a:r>
              <a:rPr lang="en-GB" sz="2800" dirty="0">
                <a:solidFill>
                  <a:srgbClr val="FF0000"/>
                </a:solidFill>
              </a:rPr>
              <a:t>subordinate clause </a:t>
            </a:r>
            <a:r>
              <a:rPr lang="en-GB" sz="2800" dirty="0"/>
              <a:t>can be put before the </a:t>
            </a:r>
            <a:r>
              <a:rPr lang="en-GB" sz="2800" dirty="0">
                <a:solidFill>
                  <a:srgbClr val="00B0F0"/>
                </a:solidFill>
              </a:rPr>
              <a:t>main clause</a:t>
            </a:r>
            <a:r>
              <a:rPr lang="en-GB" sz="2800" dirty="0"/>
              <a:t>:</a:t>
            </a:r>
          </a:p>
          <a:p>
            <a:endParaRPr lang="en-GB" sz="2800" dirty="0"/>
          </a:p>
          <a:p>
            <a:r>
              <a:rPr lang="en-GB" sz="2800" dirty="0">
                <a:solidFill>
                  <a:srgbClr val="FF0000"/>
                </a:solidFill>
              </a:rPr>
              <a:t>Although I was scared</a:t>
            </a:r>
            <a:r>
              <a:rPr lang="en-GB" sz="2800" dirty="0"/>
              <a:t>,  </a:t>
            </a:r>
            <a:r>
              <a:rPr lang="en-GB" sz="2800" dirty="0">
                <a:solidFill>
                  <a:srgbClr val="00B0F0"/>
                </a:solidFill>
              </a:rPr>
              <a:t>I carefully crossed the bridge. </a:t>
            </a:r>
            <a:endParaRPr lang="en-GB" sz="2800" dirty="0" smtClean="0">
              <a:solidFill>
                <a:srgbClr val="00B0F0"/>
              </a:solidFill>
            </a:endParaRPr>
          </a:p>
          <a:p>
            <a:endParaRPr lang="en-GB" sz="2800" dirty="0">
              <a:solidFill>
                <a:srgbClr val="00B0F0"/>
              </a:solidFill>
            </a:endParaRPr>
          </a:p>
          <a:p>
            <a:r>
              <a:rPr lang="en-GB" sz="2800" dirty="0"/>
              <a:t>Or in the middle of the </a:t>
            </a:r>
            <a:r>
              <a:rPr lang="en-GB" sz="2800" dirty="0">
                <a:solidFill>
                  <a:srgbClr val="00B0F0"/>
                </a:solidFill>
              </a:rPr>
              <a:t>main clause</a:t>
            </a:r>
            <a:r>
              <a:rPr lang="en-GB" sz="2800" dirty="0"/>
              <a:t>:</a:t>
            </a:r>
          </a:p>
          <a:p>
            <a:endParaRPr lang="en-GB" sz="2800" dirty="0"/>
          </a:p>
          <a:p>
            <a:r>
              <a:rPr lang="en-GB" sz="2800" dirty="0">
                <a:solidFill>
                  <a:srgbClr val="00B0F0"/>
                </a:solidFill>
              </a:rPr>
              <a:t>David</a:t>
            </a:r>
            <a:r>
              <a:rPr lang="en-GB" sz="2800" dirty="0"/>
              <a:t>, </a:t>
            </a:r>
            <a:r>
              <a:rPr lang="en-GB" sz="2800" dirty="0">
                <a:solidFill>
                  <a:srgbClr val="FF0000"/>
                </a:solidFill>
              </a:rPr>
              <a:t>who had a sore throat</a:t>
            </a:r>
            <a:r>
              <a:rPr lang="en-GB" sz="2800" dirty="0"/>
              <a:t>, </a:t>
            </a:r>
            <a:r>
              <a:rPr lang="en-GB" sz="2800" dirty="0">
                <a:solidFill>
                  <a:srgbClr val="00B0F0"/>
                </a:solidFill>
              </a:rPr>
              <a:t>sang beautifully</a:t>
            </a:r>
            <a:r>
              <a:rPr lang="en-GB" sz="2800" dirty="0"/>
              <a:t>. </a:t>
            </a:r>
          </a:p>
          <a:p>
            <a:endParaRPr lang="en-GB" sz="2800" dirty="0" smtClean="0">
              <a:solidFill>
                <a:srgbClr val="00B0F0"/>
              </a:solidFill>
            </a:endParaRPr>
          </a:p>
          <a:p>
            <a:endParaRPr lang="en-GB" sz="2800" dirty="0">
              <a:solidFill>
                <a:srgbClr val="00B0F0"/>
              </a:solidFill>
            </a:endParaRPr>
          </a:p>
          <a:p>
            <a:endParaRPr lang="en-GB" sz="2800" dirty="0">
              <a:solidFill>
                <a:srgbClr val="00B0F0"/>
              </a:solidFill>
            </a:endParaRPr>
          </a:p>
        </p:txBody>
      </p:sp>
    </p:spTree>
    <p:extLst>
      <p:ext uri="{BB962C8B-B14F-4D97-AF65-F5344CB8AC3E}">
        <p14:creationId xmlns:p14="http://schemas.microsoft.com/office/powerpoint/2010/main" val="304978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584776"/>
          </a:xfrm>
          <a:prstGeom prst="rect">
            <a:avLst/>
          </a:prstGeom>
        </p:spPr>
        <p:txBody>
          <a:bodyPr wrap="square">
            <a:spAutoFit/>
          </a:bodyPr>
          <a:lstStyle/>
          <a:p>
            <a:endParaRPr lang="en-GB" sz="3200" dirty="0"/>
          </a:p>
        </p:txBody>
      </p:sp>
      <p:sp>
        <p:nvSpPr>
          <p:cNvPr id="5" name="Rectangle 4"/>
          <p:cNvSpPr/>
          <p:nvPr/>
        </p:nvSpPr>
        <p:spPr>
          <a:xfrm>
            <a:off x="251520" y="1412776"/>
            <a:ext cx="8496944" cy="5262980"/>
          </a:xfrm>
          <a:prstGeom prst="rect">
            <a:avLst/>
          </a:prstGeom>
        </p:spPr>
        <p:txBody>
          <a:bodyPr wrap="square">
            <a:spAutoFit/>
          </a:bodyPr>
          <a:lstStyle/>
          <a:p>
            <a:r>
              <a:rPr lang="en-GB" sz="2800" u="sng" dirty="0"/>
              <a:t>Can you identify the subordinate clause in each sentence?</a:t>
            </a:r>
          </a:p>
          <a:p>
            <a:r>
              <a:rPr lang="en-GB" sz="2800" dirty="0"/>
              <a:t>Emily who was a small and cheerful girl was on her way to school.</a:t>
            </a:r>
          </a:p>
          <a:p>
            <a:endParaRPr lang="en-GB" sz="2800" dirty="0"/>
          </a:p>
          <a:p>
            <a:r>
              <a:rPr lang="en-GB" sz="2800" dirty="0"/>
              <a:t>My brother who is very tall is much older than me.</a:t>
            </a:r>
          </a:p>
          <a:p>
            <a:endParaRPr lang="en-GB" sz="2800" dirty="0"/>
          </a:p>
          <a:p>
            <a:r>
              <a:rPr lang="en-GB" sz="2800" dirty="0"/>
              <a:t>Mr Smith who worked as a secret agent flicked through the paper silently.</a:t>
            </a:r>
          </a:p>
          <a:p>
            <a:endParaRPr lang="en-GB" sz="2800" dirty="0" smtClean="0">
              <a:solidFill>
                <a:srgbClr val="00B0F0"/>
              </a:solidFill>
            </a:endParaRPr>
          </a:p>
          <a:p>
            <a:endParaRPr lang="en-GB" sz="2800" dirty="0">
              <a:solidFill>
                <a:srgbClr val="00B0F0"/>
              </a:solidFill>
            </a:endParaRPr>
          </a:p>
          <a:p>
            <a:endParaRPr lang="en-GB" sz="2800" dirty="0">
              <a:solidFill>
                <a:srgbClr val="00B0F0"/>
              </a:solidFill>
            </a:endParaRPr>
          </a:p>
        </p:txBody>
      </p:sp>
    </p:spTree>
    <p:extLst>
      <p:ext uri="{BB962C8B-B14F-4D97-AF65-F5344CB8AC3E}">
        <p14:creationId xmlns:p14="http://schemas.microsoft.com/office/powerpoint/2010/main" val="746570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Sentence types</a:t>
            </a:r>
            <a:r>
              <a:rPr lang="en-GB" sz="3200" noProof="0" dirty="0" smtClean="0">
                <a:latin typeface="+mj-lt"/>
                <a:ea typeface="+mj-ea"/>
                <a:cs typeface="+mj-cs"/>
              </a:rPr>
              <a:t> </a:t>
            </a: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584776"/>
          </a:xfrm>
          <a:prstGeom prst="rect">
            <a:avLst/>
          </a:prstGeom>
        </p:spPr>
        <p:txBody>
          <a:bodyPr wrap="square">
            <a:spAutoFit/>
          </a:bodyPr>
          <a:lstStyle/>
          <a:p>
            <a:endParaRPr lang="en-GB" sz="3200" dirty="0"/>
          </a:p>
        </p:txBody>
      </p:sp>
      <p:sp>
        <p:nvSpPr>
          <p:cNvPr id="5" name="Rectangle 4"/>
          <p:cNvSpPr/>
          <p:nvPr/>
        </p:nvSpPr>
        <p:spPr>
          <a:xfrm>
            <a:off x="251520" y="1412776"/>
            <a:ext cx="8496944" cy="1384995"/>
          </a:xfrm>
          <a:prstGeom prst="rect">
            <a:avLst/>
          </a:prstGeom>
        </p:spPr>
        <p:txBody>
          <a:bodyPr wrap="square">
            <a:spAutoFit/>
          </a:bodyPr>
          <a:lstStyle/>
          <a:p>
            <a:endParaRPr lang="en-GB" sz="2800" dirty="0" smtClean="0">
              <a:solidFill>
                <a:srgbClr val="00B0F0"/>
              </a:solidFill>
            </a:endParaRPr>
          </a:p>
          <a:p>
            <a:endParaRPr lang="en-GB" sz="2800" dirty="0">
              <a:solidFill>
                <a:srgbClr val="00B0F0"/>
              </a:solidFill>
            </a:endParaRPr>
          </a:p>
          <a:p>
            <a:endParaRPr lang="en-GB" sz="2800" dirty="0">
              <a:solidFill>
                <a:srgbClr val="00B0F0"/>
              </a:solidFill>
            </a:endParaRPr>
          </a:p>
        </p:txBody>
      </p:sp>
      <p:pic>
        <p:nvPicPr>
          <p:cNvPr id="6" name="Picture 5" descr="Screen Shot 2015-09-10 at 20.31.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712968" cy="5112568"/>
          </a:xfrm>
          <a:prstGeom prst="rect">
            <a:avLst/>
          </a:prstGeom>
        </p:spPr>
      </p:pic>
    </p:spTree>
    <p:extLst>
      <p:ext uri="{BB962C8B-B14F-4D97-AF65-F5344CB8AC3E}">
        <p14:creationId xmlns:p14="http://schemas.microsoft.com/office/powerpoint/2010/main" val="37918464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568952" cy="100811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Relative clauses</a:t>
            </a:r>
            <a:endParaRPr lang="en-GB" sz="3200" noProof="0" dirty="0" smtClean="0">
              <a:latin typeface="+mj-lt"/>
              <a:ea typeface="+mj-ea"/>
              <a:cs typeface="+mj-cs"/>
            </a:endParaRPr>
          </a:p>
        </p:txBody>
      </p:sp>
      <p:sp>
        <p:nvSpPr>
          <p:cNvPr id="2" name="Rectangle 1"/>
          <p:cNvSpPr/>
          <p:nvPr/>
        </p:nvSpPr>
        <p:spPr>
          <a:xfrm>
            <a:off x="179512" y="1484784"/>
            <a:ext cx="2664296" cy="369332"/>
          </a:xfrm>
          <a:prstGeom prst="rect">
            <a:avLst/>
          </a:prstGeom>
        </p:spPr>
        <p:txBody>
          <a:bodyPr wrap="square">
            <a:spAutoFit/>
          </a:bodyPr>
          <a:lstStyle/>
          <a:p>
            <a:r>
              <a:rPr lang="en-GB" dirty="0" smtClean="0"/>
              <a:t>. </a:t>
            </a:r>
            <a:endParaRPr lang="en-GB" dirty="0"/>
          </a:p>
        </p:txBody>
      </p:sp>
      <p:sp>
        <p:nvSpPr>
          <p:cNvPr id="3" name="Rectangle 2"/>
          <p:cNvSpPr/>
          <p:nvPr/>
        </p:nvSpPr>
        <p:spPr>
          <a:xfrm>
            <a:off x="251520" y="1268760"/>
            <a:ext cx="8100392" cy="584776"/>
          </a:xfrm>
          <a:prstGeom prst="rect">
            <a:avLst/>
          </a:prstGeom>
        </p:spPr>
        <p:txBody>
          <a:bodyPr wrap="square">
            <a:spAutoFit/>
          </a:bodyPr>
          <a:lstStyle/>
          <a:p>
            <a:endParaRPr lang="en-GB" sz="3200" dirty="0"/>
          </a:p>
        </p:txBody>
      </p:sp>
      <p:sp>
        <p:nvSpPr>
          <p:cNvPr id="5" name="Rectangle 4"/>
          <p:cNvSpPr/>
          <p:nvPr/>
        </p:nvSpPr>
        <p:spPr>
          <a:xfrm>
            <a:off x="251520" y="1412776"/>
            <a:ext cx="8496944" cy="1384995"/>
          </a:xfrm>
          <a:prstGeom prst="rect">
            <a:avLst/>
          </a:prstGeom>
        </p:spPr>
        <p:txBody>
          <a:bodyPr wrap="square">
            <a:spAutoFit/>
          </a:bodyPr>
          <a:lstStyle/>
          <a:p>
            <a:endParaRPr lang="en-GB" sz="2800" dirty="0" smtClean="0">
              <a:solidFill>
                <a:srgbClr val="00B0F0"/>
              </a:solidFill>
            </a:endParaRPr>
          </a:p>
          <a:p>
            <a:endParaRPr lang="en-GB" sz="2800" dirty="0">
              <a:solidFill>
                <a:srgbClr val="00B0F0"/>
              </a:solidFill>
            </a:endParaRPr>
          </a:p>
          <a:p>
            <a:endParaRPr lang="en-GB" sz="2800" dirty="0">
              <a:solidFill>
                <a:srgbClr val="00B0F0"/>
              </a:solidFill>
            </a:endParaRPr>
          </a:p>
        </p:txBody>
      </p:sp>
      <p:sp>
        <p:nvSpPr>
          <p:cNvPr id="7" name="TextBox 6"/>
          <p:cNvSpPr txBox="1"/>
          <p:nvPr/>
        </p:nvSpPr>
        <p:spPr>
          <a:xfrm>
            <a:off x="179512" y="1556792"/>
            <a:ext cx="8568952" cy="3539430"/>
          </a:xfrm>
          <a:prstGeom prst="rect">
            <a:avLst/>
          </a:prstGeom>
          <a:noFill/>
        </p:spPr>
        <p:txBody>
          <a:bodyPr wrap="square" rtlCol="0">
            <a:spAutoFit/>
          </a:bodyPr>
          <a:lstStyle/>
          <a:p>
            <a:r>
              <a:rPr lang="en-US" sz="3200" dirty="0" smtClean="0">
                <a:latin typeface="SassoonPrimaryInfant Regular"/>
                <a:cs typeface="SassoonPrimaryInfant Regular"/>
              </a:rPr>
              <a:t>Tells us more about the noun.</a:t>
            </a:r>
          </a:p>
          <a:p>
            <a:r>
              <a:rPr lang="en-US" sz="3200" dirty="0" smtClean="0">
                <a:latin typeface="SassoonPrimaryInfant Regular"/>
                <a:cs typeface="SassoonPrimaryInfant Regular"/>
              </a:rPr>
              <a:t>Who for people</a:t>
            </a:r>
          </a:p>
          <a:p>
            <a:r>
              <a:rPr lang="en-US" sz="3200" dirty="0" smtClean="0">
                <a:latin typeface="SassoonPrimaryInfant Regular"/>
                <a:cs typeface="SassoonPrimaryInfant Regular"/>
              </a:rPr>
              <a:t>Which for things</a:t>
            </a:r>
          </a:p>
          <a:p>
            <a:r>
              <a:rPr lang="en-US" sz="3200" dirty="0" smtClean="0">
                <a:latin typeface="SassoonPrimaryInfant Regular"/>
                <a:cs typeface="SassoonPrimaryInfant Regular"/>
              </a:rPr>
              <a:t>That for people</a:t>
            </a:r>
          </a:p>
          <a:p>
            <a:r>
              <a:rPr lang="en-US" sz="3200" dirty="0" smtClean="0">
                <a:latin typeface="SassoonPrimaryInfant Regular"/>
                <a:cs typeface="SassoonPrimaryInfant Regular"/>
              </a:rPr>
              <a:t>Whose can be used for people</a:t>
            </a:r>
          </a:p>
          <a:p>
            <a:endParaRPr lang="en-US" sz="3200" dirty="0" smtClean="0">
              <a:latin typeface="SassoonPrimaryInfant Regular"/>
              <a:cs typeface="SassoonPrimaryInfant Regular"/>
            </a:endParaRPr>
          </a:p>
          <a:p>
            <a:r>
              <a:rPr lang="en-US" sz="3200" dirty="0" smtClean="0">
                <a:latin typeface="SassoonPrimaryInfant Regular"/>
                <a:cs typeface="SassoonPrimaryInfant Regular"/>
              </a:rPr>
              <a:t>When and where can also be used.</a:t>
            </a:r>
            <a:endParaRPr lang="en-US" sz="3200" dirty="0">
              <a:latin typeface="SassoonPrimaryInfant Regular"/>
              <a:cs typeface="SassoonPrimaryInfant Regular"/>
            </a:endParaRPr>
          </a:p>
        </p:txBody>
      </p:sp>
    </p:spTree>
    <p:extLst>
      <p:ext uri="{BB962C8B-B14F-4D97-AF65-F5344CB8AC3E}">
        <p14:creationId xmlns:p14="http://schemas.microsoft.com/office/powerpoint/2010/main" val="348232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abstract nouns and collective nouns.</a:t>
            </a:r>
            <a:r>
              <a:rPr lang="en-GB" sz="2000" dirty="0" smtClean="0">
                <a:solidFill>
                  <a:srgbClr val="FF0000"/>
                </a:solidFill>
              </a:rPr>
              <a:t>.</a:t>
            </a:r>
            <a:endParaRPr lang="en-GB" sz="2000" dirty="0">
              <a:solidFill>
                <a:srgbClr val="FF0000"/>
              </a:solidFill>
            </a:endParaRPr>
          </a:p>
        </p:txBody>
      </p:sp>
      <p:sp>
        <p:nvSpPr>
          <p:cNvPr id="4" name="Rectangle 3"/>
          <p:cNvSpPr/>
          <p:nvPr/>
        </p:nvSpPr>
        <p:spPr>
          <a:xfrm>
            <a:off x="323528" y="1409874"/>
            <a:ext cx="2016224" cy="2092881"/>
          </a:xfrm>
          <a:prstGeom prst="rect">
            <a:avLst/>
          </a:prstGeom>
        </p:spPr>
        <p:txBody>
          <a:bodyPr wrap="square">
            <a:spAutoFit/>
          </a:bodyPr>
          <a:lstStyle/>
          <a:p>
            <a:r>
              <a:rPr lang="en-GB" sz="1600" b="1" dirty="0"/>
              <a:t>Emotions/Feelings</a:t>
            </a:r>
          </a:p>
          <a:p>
            <a:r>
              <a:rPr lang="en-GB" sz="1600" dirty="0"/>
              <a:t>Love</a:t>
            </a:r>
          </a:p>
          <a:p>
            <a:r>
              <a:rPr lang="en-GB" sz="1600" dirty="0"/>
              <a:t>Hate</a:t>
            </a:r>
          </a:p>
          <a:p>
            <a:r>
              <a:rPr lang="en-GB" sz="1600" dirty="0"/>
              <a:t>Anger</a:t>
            </a:r>
          </a:p>
          <a:p>
            <a:r>
              <a:rPr lang="en-GB" sz="1600" dirty="0"/>
              <a:t>Peace</a:t>
            </a:r>
          </a:p>
          <a:p>
            <a:r>
              <a:rPr lang="en-GB" sz="1600" dirty="0"/>
              <a:t>Pride</a:t>
            </a:r>
          </a:p>
          <a:p>
            <a:r>
              <a:rPr lang="en-GB" sz="1600" dirty="0"/>
              <a:t>Sympathy</a:t>
            </a:r>
          </a:p>
          <a:p>
            <a:endParaRPr lang="en-GB" sz="1600" dirty="0"/>
          </a:p>
        </p:txBody>
      </p:sp>
      <p:sp>
        <p:nvSpPr>
          <p:cNvPr id="2" name="TextBox 1"/>
          <p:cNvSpPr txBox="1"/>
          <p:nvPr/>
        </p:nvSpPr>
        <p:spPr>
          <a:xfrm>
            <a:off x="2339752" y="1772816"/>
            <a:ext cx="1872208" cy="4524315"/>
          </a:xfrm>
          <a:prstGeom prst="rect">
            <a:avLst/>
          </a:prstGeom>
          <a:noFill/>
        </p:spPr>
        <p:txBody>
          <a:bodyPr wrap="square" rtlCol="0">
            <a:spAutoFit/>
          </a:bodyPr>
          <a:lstStyle/>
          <a:p>
            <a:r>
              <a:rPr lang="en-GB" b="1" dirty="0"/>
              <a:t>States/Attributes</a:t>
            </a:r>
            <a:endParaRPr lang="en-GB" dirty="0" smtClean="0"/>
          </a:p>
          <a:p>
            <a:r>
              <a:rPr lang="en-GB" dirty="0" smtClean="0"/>
              <a:t>Bravery</a:t>
            </a:r>
            <a:endParaRPr lang="en-GB" dirty="0"/>
          </a:p>
          <a:p>
            <a:r>
              <a:rPr lang="en-GB" dirty="0"/>
              <a:t>Loyalty</a:t>
            </a:r>
          </a:p>
          <a:p>
            <a:r>
              <a:rPr lang="en-GB" dirty="0"/>
              <a:t>Honesty</a:t>
            </a:r>
          </a:p>
          <a:p>
            <a:r>
              <a:rPr lang="en-GB" dirty="0"/>
              <a:t>Integrity</a:t>
            </a:r>
          </a:p>
          <a:p>
            <a:r>
              <a:rPr lang="en-GB" dirty="0"/>
              <a:t>Compassion</a:t>
            </a:r>
          </a:p>
          <a:p>
            <a:r>
              <a:rPr lang="en-GB" dirty="0"/>
              <a:t>Charity</a:t>
            </a:r>
          </a:p>
          <a:p>
            <a:r>
              <a:rPr lang="en-GB" dirty="0"/>
              <a:t>Success</a:t>
            </a:r>
          </a:p>
          <a:p>
            <a:r>
              <a:rPr lang="en-GB" dirty="0"/>
              <a:t>Courage</a:t>
            </a:r>
          </a:p>
          <a:p>
            <a:r>
              <a:rPr lang="en-GB" dirty="0"/>
              <a:t>Deceit</a:t>
            </a:r>
          </a:p>
          <a:p>
            <a:r>
              <a:rPr lang="en-GB" dirty="0"/>
              <a:t>Skill</a:t>
            </a:r>
          </a:p>
          <a:p>
            <a:r>
              <a:rPr lang="en-GB" dirty="0"/>
              <a:t>Beauty</a:t>
            </a:r>
          </a:p>
          <a:p>
            <a:r>
              <a:rPr lang="en-GB" dirty="0"/>
              <a:t>Brilliance</a:t>
            </a:r>
          </a:p>
          <a:p>
            <a:r>
              <a:rPr lang="en-GB" dirty="0"/>
              <a:t>Pain</a:t>
            </a:r>
          </a:p>
          <a:p>
            <a:r>
              <a:rPr lang="en-GB" dirty="0"/>
              <a:t>Misery</a:t>
            </a:r>
          </a:p>
          <a:p>
            <a:endParaRPr lang="en-GB" dirty="0"/>
          </a:p>
        </p:txBody>
      </p:sp>
      <p:sp>
        <p:nvSpPr>
          <p:cNvPr id="3" name="TextBox 2"/>
          <p:cNvSpPr txBox="1"/>
          <p:nvPr/>
        </p:nvSpPr>
        <p:spPr>
          <a:xfrm>
            <a:off x="4427984" y="1772816"/>
            <a:ext cx="2376264" cy="3970318"/>
          </a:xfrm>
          <a:prstGeom prst="rect">
            <a:avLst/>
          </a:prstGeom>
          <a:noFill/>
        </p:spPr>
        <p:txBody>
          <a:bodyPr wrap="square" rtlCol="0">
            <a:spAutoFit/>
          </a:bodyPr>
          <a:lstStyle/>
          <a:p>
            <a:r>
              <a:rPr lang="en-GB" b="1" dirty="0"/>
              <a:t>Ideas/Concepts/Ideals</a:t>
            </a:r>
          </a:p>
          <a:p>
            <a:r>
              <a:rPr lang="en-GB" dirty="0"/>
              <a:t>Belief</a:t>
            </a:r>
          </a:p>
          <a:p>
            <a:r>
              <a:rPr lang="en-GB" dirty="0"/>
              <a:t>Dream</a:t>
            </a:r>
          </a:p>
          <a:p>
            <a:r>
              <a:rPr lang="en-GB" dirty="0"/>
              <a:t>Justice</a:t>
            </a:r>
          </a:p>
          <a:p>
            <a:r>
              <a:rPr lang="en-GB" dirty="0"/>
              <a:t>Truth</a:t>
            </a:r>
          </a:p>
          <a:p>
            <a:r>
              <a:rPr lang="en-GB" dirty="0"/>
              <a:t>Faith</a:t>
            </a:r>
          </a:p>
          <a:p>
            <a:r>
              <a:rPr lang="en-GB" dirty="0"/>
              <a:t>Liberty</a:t>
            </a:r>
          </a:p>
          <a:p>
            <a:r>
              <a:rPr lang="en-GB" dirty="0"/>
              <a:t>Knowledge</a:t>
            </a:r>
          </a:p>
          <a:p>
            <a:r>
              <a:rPr lang="en-GB" dirty="0"/>
              <a:t>Thought</a:t>
            </a:r>
          </a:p>
          <a:p>
            <a:r>
              <a:rPr lang="en-GB" dirty="0"/>
              <a:t>Information</a:t>
            </a:r>
          </a:p>
          <a:p>
            <a:r>
              <a:rPr lang="en-GB" dirty="0"/>
              <a:t>Culture</a:t>
            </a:r>
          </a:p>
          <a:p>
            <a:r>
              <a:rPr lang="en-GB" dirty="0"/>
              <a:t>Trust</a:t>
            </a:r>
          </a:p>
          <a:p>
            <a:r>
              <a:rPr lang="en-GB" dirty="0"/>
              <a:t>Dedication</a:t>
            </a:r>
          </a:p>
          <a:p>
            <a:endParaRPr lang="en-GB" dirty="0"/>
          </a:p>
        </p:txBody>
      </p:sp>
      <p:sp>
        <p:nvSpPr>
          <p:cNvPr id="5" name="TextBox 4"/>
          <p:cNvSpPr txBox="1"/>
          <p:nvPr/>
        </p:nvSpPr>
        <p:spPr>
          <a:xfrm>
            <a:off x="6804248" y="1772816"/>
            <a:ext cx="2160240" cy="2585323"/>
          </a:xfrm>
          <a:prstGeom prst="rect">
            <a:avLst/>
          </a:prstGeom>
          <a:noFill/>
        </p:spPr>
        <p:txBody>
          <a:bodyPr wrap="square" rtlCol="0">
            <a:spAutoFit/>
          </a:bodyPr>
          <a:lstStyle/>
          <a:p>
            <a:r>
              <a:rPr lang="en-GB" b="1" dirty="0"/>
              <a:t>Movements/Events</a:t>
            </a:r>
          </a:p>
          <a:p>
            <a:r>
              <a:rPr lang="en-GB" dirty="0"/>
              <a:t>Progress</a:t>
            </a:r>
          </a:p>
          <a:p>
            <a:r>
              <a:rPr lang="en-GB" dirty="0"/>
              <a:t>Education</a:t>
            </a:r>
          </a:p>
          <a:p>
            <a:r>
              <a:rPr lang="en-GB" dirty="0"/>
              <a:t>Hospitality</a:t>
            </a:r>
          </a:p>
          <a:p>
            <a:r>
              <a:rPr lang="en-GB" dirty="0"/>
              <a:t>Leisure</a:t>
            </a:r>
          </a:p>
          <a:p>
            <a:r>
              <a:rPr lang="en-GB" dirty="0"/>
              <a:t>Trouble</a:t>
            </a:r>
          </a:p>
          <a:p>
            <a:r>
              <a:rPr lang="en-GB" dirty="0"/>
              <a:t>Friendship</a:t>
            </a:r>
          </a:p>
          <a:p>
            <a:r>
              <a:rPr lang="en-GB" dirty="0"/>
              <a:t>Relaxation</a:t>
            </a:r>
          </a:p>
          <a:p>
            <a:endParaRPr lang="en-GB" dirty="0"/>
          </a:p>
        </p:txBody>
      </p:sp>
      <p:sp>
        <p:nvSpPr>
          <p:cNvPr id="6" name="TextBox 5"/>
          <p:cNvSpPr txBox="1"/>
          <p:nvPr/>
        </p:nvSpPr>
        <p:spPr>
          <a:xfrm>
            <a:off x="235800" y="3212976"/>
            <a:ext cx="2103951" cy="3816429"/>
          </a:xfrm>
          <a:prstGeom prst="rect">
            <a:avLst/>
          </a:prstGeom>
          <a:noFill/>
        </p:spPr>
        <p:txBody>
          <a:bodyPr wrap="square" rtlCol="0">
            <a:spAutoFit/>
          </a:bodyPr>
          <a:lstStyle/>
          <a:p>
            <a:r>
              <a:rPr lang="en-GB" sz="1600" b="1" dirty="0"/>
              <a:t>Nouns with the following suffixes are often abstract:</a:t>
            </a:r>
          </a:p>
          <a:p>
            <a:r>
              <a:rPr lang="en-GB" sz="1600" b="1" dirty="0"/>
              <a:t>-</a:t>
            </a:r>
            <a:r>
              <a:rPr lang="en-GB" sz="1600" b="1" dirty="0" err="1"/>
              <a:t>tion</a:t>
            </a:r>
            <a:endParaRPr lang="en-GB" sz="1600" b="1" dirty="0"/>
          </a:p>
          <a:p>
            <a:r>
              <a:rPr lang="en-GB" sz="1600" b="1" dirty="0"/>
              <a:t>-ism</a:t>
            </a:r>
          </a:p>
          <a:p>
            <a:r>
              <a:rPr lang="en-GB" sz="1600" b="1" dirty="0"/>
              <a:t>-</a:t>
            </a:r>
            <a:r>
              <a:rPr lang="en-GB" sz="1600" b="1" dirty="0" err="1"/>
              <a:t>ity</a:t>
            </a:r>
            <a:endParaRPr lang="en-GB" sz="1600" b="1" dirty="0"/>
          </a:p>
          <a:p>
            <a:r>
              <a:rPr lang="en-GB" sz="1600" b="1" dirty="0"/>
              <a:t>-</a:t>
            </a:r>
            <a:r>
              <a:rPr lang="en-GB" sz="1600" b="1" dirty="0" err="1"/>
              <a:t>ment</a:t>
            </a:r>
            <a:endParaRPr lang="en-GB" sz="1600" b="1" dirty="0"/>
          </a:p>
          <a:p>
            <a:r>
              <a:rPr lang="en-GB" sz="1600" b="1" dirty="0"/>
              <a:t>-ness</a:t>
            </a:r>
          </a:p>
          <a:p>
            <a:r>
              <a:rPr lang="en-GB" sz="1600" b="1" dirty="0"/>
              <a:t>-age</a:t>
            </a:r>
          </a:p>
          <a:p>
            <a:r>
              <a:rPr lang="en-GB" sz="1600" b="1" dirty="0"/>
              <a:t>-</a:t>
            </a:r>
            <a:r>
              <a:rPr lang="en-GB" sz="1600" b="1" dirty="0" err="1"/>
              <a:t>ance</a:t>
            </a:r>
            <a:endParaRPr lang="en-GB" sz="1600" b="1" dirty="0"/>
          </a:p>
          <a:p>
            <a:r>
              <a:rPr lang="en-GB" sz="1600" b="1" dirty="0"/>
              <a:t>-</a:t>
            </a:r>
            <a:r>
              <a:rPr lang="en-GB" sz="1600" b="1" dirty="0" err="1"/>
              <a:t>ence</a:t>
            </a:r>
            <a:endParaRPr lang="en-GB" sz="1600" b="1" dirty="0"/>
          </a:p>
          <a:p>
            <a:r>
              <a:rPr lang="en-GB" sz="1600" b="1" dirty="0"/>
              <a:t>-ship</a:t>
            </a:r>
          </a:p>
          <a:p>
            <a:r>
              <a:rPr lang="en-GB" sz="1600" b="1" dirty="0"/>
              <a:t>-ability</a:t>
            </a:r>
          </a:p>
          <a:p>
            <a:r>
              <a:rPr lang="en-GB" sz="1600" b="1" dirty="0"/>
              <a:t>-</a:t>
            </a:r>
            <a:r>
              <a:rPr lang="en-GB" sz="1600" b="1" dirty="0" err="1"/>
              <a:t>acy</a:t>
            </a:r>
            <a:endParaRPr lang="en-GB" sz="1600" b="1" dirty="0"/>
          </a:p>
          <a:p>
            <a:endParaRPr lang="en-GB" dirty="0"/>
          </a:p>
        </p:txBody>
      </p:sp>
    </p:spTree>
    <p:extLst>
      <p:ext uri="{BB962C8B-B14F-4D97-AF65-F5344CB8AC3E}">
        <p14:creationId xmlns:p14="http://schemas.microsoft.com/office/powerpoint/2010/main" val="1741080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abstract nouns and collective nouns.</a:t>
            </a:r>
            <a:r>
              <a:rPr lang="en-GB" sz="2000" dirty="0" smtClean="0">
                <a:solidFill>
                  <a:srgbClr val="FF0000"/>
                </a:solidFill>
              </a:rPr>
              <a:t>.</a:t>
            </a:r>
            <a:endParaRPr lang="en-GB" sz="2000" dirty="0">
              <a:solidFill>
                <a:srgbClr val="FF0000"/>
              </a:solidFill>
            </a:endParaRPr>
          </a:p>
        </p:txBody>
      </p:sp>
      <p:sp>
        <p:nvSpPr>
          <p:cNvPr id="4" name="Rectangle 3"/>
          <p:cNvSpPr/>
          <p:nvPr/>
        </p:nvSpPr>
        <p:spPr>
          <a:xfrm>
            <a:off x="323528" y="1772816"/>
            <a:ext cx="8424936" cy="1815882"/>
          </a:xfrm>
          <a:prstGeom prst="rect">
            <a:avLst/>
          </a:prstGeom>
        </p:spPr>
        <p:txBody>
          <a:bodyPr wrap="square">
            <a:spAutoFit/>
          </a:bodyPr>
          <a:lstStyle/>
          <a:p>
            <a:r>
              <a:rPr lang="en-US" sz="2800" dirty="0"/>
              <a:t>An abstract noun is a noun referring to something which cannot be experienced with any of the five senses, such as an idea, thought or emotion, e.g. happiness, love, courage, </a:t>
            </a:r>
            <a:r>
              <a:rPr lang="en-US" sz="2800" dirty="0" smtClean="0"/>
              <a:t>boredom.</a:t>
            </a:r>
            <a:r>
              <a:rPr lang="en-GB" sz="2800" dirty="0" smtClean="0"/>
              <a:t> </a:t>
            </a:r>
            <a:endParaRPr lang="en-US" sz="2800" dirty="0"/>
          </a:p>
        </p:txBody>
      </p:sp>
      <p:sp>
        <p:nvSpPr>
          <p:cNvPr id="5" name="TextBox 4"/>
          <p:cNvSpPr txBox="1"/>
          <p:nvPr/>
        </p:nvSpPr>
        <p:spPr>
          <a:xfrm>
            <a:off x="323528" y="3534013"/>
            <a:ext cx="8820472" cy="2954655"/>
          </a:xfrm>
          <a:prstGeom prst="rect">
            <a:avLst/>
          </a:prstGeom>
          <a:noFill/>
        </p:spPr>
        <p:txBody>
          <a:bodyPr wrap="square" rtlCol="0">
            <a:spAutoFit/>
          </a:bodyPr>
          <a:lstStyle/>
          <a:p>
            <a:pPr lvl="0"/>
            <a:r>
              <a:rPr lang="en-GB" sz="2400" dirty="0" smtClean="0">
                <a:latin typeface="SassoonPrimaryInfant Regular"/>
                <a:cs typeface="SassoonPrimaryInfant Regular"/>
              </a:rPr>
              <a:t>1 There </a:t>
            </a:r>
            <a:r>
              <a:rPr lang="en-GB" sz="2400" dirty="0">
                <a:latin typeface="SassoonPrimaryInfant Regular"/>
                <a:cs typeface="SassoonPrimaryInfant Regular"/>
              </a:rPr>
              <a:t>was great excitement when Arsenal scored the first goal.  </a:t>
            </a:r>
            <a:r>
              <a:rPr lang="en-GB" sz="2400" i="1" dirty="0">
                <a:latin typeface="SassoonPrimaryInfant Regular"/>
                <a:cs typeface="SassoonPrimaryInfant Regular"/>
              </a:rPr>
              <a:t>(1)</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2 Sometimes </a:t>
            </a:r>
            <a:r>
              <a:rPr lang="en-GB" sz="2400" dirty="0">
                <a:latin typeface="SassoonPrimaryInfant Regular"/>
                <a:cs typeface="SassoonPrimaryInfant Regular"/>
              </a:rPr>
              <a:t>it takes bravery to tell the truth.  </a:t>
            </a:r>
            <a:r>
              <a:rPr lang="en-GB" sz="2400" i="1" dirty="0">
                <a:latin typeface="SassoonPrimaryInfant Regular"/>
                <a:cs typeface="SassoonPrimaryInfant Regular"/>
              </a:rPr>
              <a:t>(2)</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3 After </a:t>
            </a:r>
            <a:r>
              <a:rPr lang="en-GB" sz="2400" dirty="0">
                <a:latin typeface="SassoonPrimaryInfant Regular"/>
                <a:cs typeface="SassoonPrimaryInfant Regular"/>
              </a:rPr>
              <a:t>the marathon, I collapsed with exhaustion.  </a:t>
            </a:r>
            <a:r>
              <a:rPr lang="en-GB" sz="2400" i="1" dirty="0">
                <a:latin typeface="SassoonPrimaryInfant Regular"/>
                <a:cs typeface="SassoonPrimaryInfant Regular"/>
              </a:rPr>
              <a:t>(1)</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4 At </a:t>
            </a:r>
            <a:r>
              <a:rPr lang="en-GB" sz="2400" dirty="0">
                <a:latin typeface="SassoonPrimaryInfant Regular"/>
                <a:cs typeface="SassoonPrimaryInfant Regular"/>
              </a:rPr>
              <a:t>WJS we realise the importance of a good education. </a:t>
            </a:r>
            <a:r>
              <a:rPr lang="en-GB" sz="2400" i="1" dirty="0">
                <a:latin typeface="SassoonPrimaryInfant Regular"/>
                <a:cs typeface="SassoonPrimaryInfant Regular"/>
              </a:rPr>
              <a:t>(2)</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5 Take </a:t>
            </a:r>
            <a:r>
              <a:rPr lang="en-GB" sz="2400" dirty="0">
                <a:latin typeface="SassoonPrimaryInfant Regular"/>
                <a:cs typeface="SassoonPrimaryInfant Regular"/>
              </a:rPr>
              <a:t>pride in your achievements!  </a:t>
            </a:r>
            <a:r>
              <a:rPr lang="en-GB" sz="2400" i="1" dirty="0">
                <a:latin typeface="SassoonPrimaryInfant Regular"/>
                <a:cs typeface="SassoonPrimaryInfant Regular"/>
              </a:rPr>
              <a:t>(2)</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6 Childhood </a:t>
            </a:r>
            <a:r>
              <a:rPr lang="en-GB" sz="2400" dirty="0">
                <a:latin typeface="SassoonPrimaryInfant Regular"/>
                <a:cs typeface="SassoonPrimaryInfant Regular"/>
              </a:rPr>
              <a:t>should be the happiest time of your life. </a:t>
            </a:r>
            <a:r>
              <a:rPr lang="en-GB" sz="2400" i="1" dirty="0">
                <a:latin typeface="SassoonPrimaryInfant Regular"/>
                <a:cs typeface="SassoonPrimaryInfant Regular"/>
              </a:rPr>
              <a:t>(3)</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7 Have </a:t>
            </a:r>
            <a:r>
              <a:rPr lang="en-GB" sz="2400" dirty="0">
                <a:latin typeface="SassoonPrimaryInfant Regular"/>
                <a:cs typeface="SassoonPrimaryInfant Regular"/>
              </a:rPr>
              <a:t>a little patience. We’ll get there soon.  </a:t>
            </a:r>
            <a:r>
              <a:rPr lang="en-GB" sz="2400" i="1" dirty="0">
                <a:latin typeface="SassoonPrimaryInfant Regular"/>
                <a:cs typeface="SassoonPrimaryInfant Regular"/>
              </a:rPr>
              <a:t>(1)</a:t>
            </a:r>
            <a:endParaRPr lang="en-GB" sz="2400" dirty="0">
              <a:latin typeface="SassoonPrimaryInfant Regular"/>
              <a:cs typeface="SassoonPrimaryInfant Regular"/>
            </a:endParaRPr>
          </a:p>
          <a:p>
            <a:endParaRPr lang="en-US" dirty="0"/>
          </a:p>
        </p:txBody>
      </p:sp>
    </p:spTree>
    <p:extLst>
      <p:ext uri="{BB962C8B-B14F-4D97-AF65-F5344CB8AC3E}">
        <p14:creationId xmlns:p14="http://schemas.microsoft.com/office/powerpoint/2010/main" val="103134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332656"/>
            <a:ext cx="8496944" cy="1077218"/>
          </a:xfrm>
          <a:prstGeom prst="rect">
            <a:avLst/>
          </a:prstGeom>
          <a:solidFill>
            <a:schemeClr val="accent4">
              <a:lumMod val="60000"/>
              <a:lumOff val="40000"/>
            </a:schemeClr>
          </a:solidFill>
        </p:spPr>
        <p:txBody>
          <a:bodyPr wrap="square">
            <a:spAutoFit/>
          </a:bodyPr>
          <a:lstStyle/>
          <a:p>
            <a:r>
              <a:rPr lang="en-GB" sz="3200" dirty="0" smtClean="0"/>
              <a:t>Nouns – 4 different types of nouns – these are two </a:t>
            </a:r>
            <a:r>
              <a:rPr lang="en-GB" sz="3200" b="1" u="sng" dirty="0" smtClean="0"/>
              <a:t>abstract nouns </a:t>
            </a:r>
            <a:r>
              <a:rPr lang="en-GB" sz="3200" dirty="0" smtClean="0"/>
              <a:t>and collective nouns.</a:t>
            </a:r>
            <a:r>
              <a:rPr lang="en-GB" sz="2000" dirty="0" smtClean="0">
                <a:solidFill>
                  <a:srgbClr val="FF0000"/>
                </a:solidFill>
              </a:rPr>
              <a:t>.</a:t>
            </a:r>
            <a:endParaRPr lang="en-GB" sz="2000" dirty="0">
              <a:solidFill>
                <a:srgbClr val="FF0000"/>
              </a:solidFill>
            </a:endParaRPr>
          </a:p>
        </p:txBody>
      </p:sp>
      <p:sp>
        <p:nvSpPr>
          <p:cNvPr id="3" name="TextBox 2"/>
          <p:cNvSpPr txBox="1"/>
          <p:nvPr/>
        </p:nvSpPr>
        <p:spPr>
          <a:xfrm>
            <a:off x="323528" y="1844824"/>
            <a:ext cx="9508005" cy="4431983"/>
          </a:xfrm>
          <a:prstGeom prst="rect">
            <a:avLst/>
          </a:prstGeom>
          <a:noFill/>
        </p:spPr>
        <p:txBody>
          <a:bodyPr wrap="none" rtlCol="0">
            <a:spAutoFit/>
          </a:bodyPr>
          <a:lstStyle/>
          <a:p>
            <a:pPr lvl="0"/>
            <a:r>
              <a:rPr lang="en-GB" sz="2400" dirty="0" smtClean="0">
                <a:latin typeface="SassoonPrimaryInfant Regular"/>
                <a:cs typeface="SassoonPrimaryInfant Regular"/>
              </a:rPr>
              <a:t>1 Romeo </a:t>
            </a:r>
            <a:r>
              <a:rPr lang="en-GB" sz="2400" dirty="0">
                <a:latin typeface="SassoonPrimaryInfant Regular"/>
                <a:cs typeface="SassoonPrimaryInfant Regular"/>
              </a:rPr>
              <a:t>and Juliet fell head-over-heels in  .........................  </a:t>
            </a:r>
            <a:r>
              <a:rPr lang="en-GB" sz="2400" b="1" dirty="0">
                <a:latin typeface="SassoonPrimaryInfant Regular"/>
                <a:cs typeface="SassoonPrimaryInfant Regular"/>
              </a:rPr>
              <a:t>.</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2 This </a:t>
            </a:r>
            <a:r>
              <a:rPr lang="en-GB" sz="2400" dirty="0">
                <a:latin typeface="SassoonPrimaryInfant Regular"/>
                <a:cs typeface="SassoonPrimaryInfant Regular"/>
              </a:rPr>
              <a:t>test shows you are above average  ..............................  </a:t>
            </a:r>
            <a:r>
              <a:rPr lang="en-GB" sz="2400" b="1" dirty="0">
                <a:latin typeface="SassoonPrimaryInfant Regular"/>
                <a:cs typeface="SassoonPrimaryInfant Regular"/>
              </a:rPr>
              <a:t>.</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3 I </a:t>
            </a:r>
            <a:r>
              <a:rPr lang="en-GB" sz="2400" dirty="0">
                <a:latin typeface="SassoonPrimaryInfant Regular"/>
                <a:cs typeface="SassoonPrimaryInfant Regular"/>
              </a:rPr>
              <a:t>haven’t the faintest  .....................  what you’re talking about.</a:t>
            </a:r>
          </a:p>
          <a:p>
            <a:pPr lvl="0"/>
            <a:r>
              <a:rPr lang="en-GB" sz="2400" dirty="0" smtClean="0">
                <a:latin typeface="SassoonPrimaryInfant Regular"/>
                <a:cs typeface="SassoonPrimaryInfant Regular"/>
              </a:rPr>
              <a:t>4 “</a:t>
            </a:r>
            <a:r>
              <a:rPr lang="en-GB" sz="2400" dirty="0">
                <a:latin typeface="SassoonPrimaryInfant Regular"/>
                <a:cs typeface="SassoonPrimaryInfant Regular"/>
              </a:rPr>
              <a:t>We don’t need no .........................,”  sing Pink Floyd.</a:t>
            </a:r>
          </a:p>
          <a:p>
            <a:pPr lvl="0"/>
            <a:r>
              <a:rPr lang="en-GB" sz="2400" dirty="0" smtClean="0">
                <a:latin typeface="SassoonPrimaryInfant Regular"/>
                <a:cs typeface="SassoonPrimaryInfant Regular"/>
              </a:rPr>
              <a:t>5 It </a:t>
            </a:r>
            <a:r>
              <a:rPr lang="en-GB" sz="2400" dirty="0">
                <a:latin typeface="SassoonPrimaryInfant Regular"/>
                <a:cs typeface="SassoonPrimaryInfant Regular"/>
              </a:rPr>
              <a:t>would be wonderful if everyone in the world lived in .......................... </a:t>
            </a:r>
            <a:r>
              <a:rPr lang="en-GB" sz="2400" b="1" dirty="0">
                <a:latin typeface="SassoonPrimaryInfant Regular"/>
                <a:cs typeface="SassoonPrimaryInfant Regular"/>
              </a:rPr>
              <a:t>.</a:t>
            </a:r>
            <a:endParaRPr lang="en-GB" sz="2400" dirty="0">
              <a:latin typeface="SassoonPrimaryInfant Regular"/>
              <a:cs typeface="SassoonPrimaryInfant Regular"/>
            </a:endParaRPr>
          </a:p>
          <a:p>
            <a:pPr lvl="0"/>
            <a:r>
              <a:rPr lang="en-GB" sz="2400" dirty="0" smtClean="0">
                <a:latin typeface="SassoonPrimaryInfant Regular"/>
                <a:cs typeface="SassoonPrimaryInfant Regular"/>
              </a:rPr>
              <a:t>6 I </a:t>
            </a:r>
            <a:r>
              <a:rPr lang="en-GB" sz="2400" dirty="0">
                <a:latin typeface="SassoonPrimaryInfant Regular"/>
                <a:cs typeface="SassoonPrimaryInfant Regular"/>
              </a:rPr>
              <a:t>hope you’re not having too much  .......................... with </a:t>
            </a:r>
            <a:endParaRPr lang="en-GB" sz="2400" dirty="0" smtClean="0">
              <a:latin typeface="SassoonPrimaryInfant Regular"/>
              <a:cs typeface="SassoonPrimaryInfant Regular"/>
            </a:endParaRPr>
          </a:p>
          <a:p>
            <a:pPr lvl="0"/>
            <a:r>
              <a:rPr lang="en-GB" sz="2400" dirty="0" smtClean="0">
                <a:latin typeface="SassoonPrimaryInfant Regular"/>
                <a:cs typeface="SassoonPrimaryInfant Regular"/>
              </a:rPr>
              <a:t>abstract </a:t>
            </a:r>
            <a:r>
              <a:rPr lang="en-GB" sz="2400" dirty="0">
                <a:latin typeface="SassoonPrimaryInfant Regular"/>
                <a:cs typeface="SassoonPrimaryInfant Regular"/>
              </a:rPr>
              <a:t>nouns.</a:t>
            </a:r>
          </a:p>
          <a:p>
            <a:pPr lvl="0"/>
            <a:r>
              <a:rPr lang="en-GB" sz="2400" dirty="0" smtClean="0">
                <a:latin typeface="SassoonPrimaryInfant Regular"/>
                <a:cs typeface="SassoonPrimaryInfant Regular"/>
              </a:rPr>
              <a:t>7 This </a:t>
            </a:r>
            <a:r>
              <a:rPr lang="en-GB" sz="2400" dirty="0">
                <a:latin typeface="SassoonPrimaryInfant Regular"/>
                <a:cs typeface="SassoonPrimaryInfant Regular"/>
              </a:rPr>
              <a:t>is a wonderful  .......................... for you.  Don’t miss it.</a:t>
            </a:r>
          </a:p>
          <a:p>
            <a:pPr lvl="0"/>
            <a:r>
              <a:rPr lang="en-GB" sz="2400" dirty="0" smtClean="0">
                <a:latin typeface="SassoonPrimaryInfant Regular"/>
                <a:cs typeface="SassoonPrimaryInfant Regular"/>
              </a:rPr>
              <a:t>8 The </a:t>
            </a:r>
            <a:r>
              <a:rPr lang="en-GB" sz="2400" dirty="0">
                <a:latin typeface="SassoonPrimaryInfant Regular"/>
                <a:cs typeface="SassoonPrimaryInfant Regular"/>
              </a:rPr>
              <a:t>doctor gave me some very good .................... about my health.</a:t>
            </a:r>
          </a:p>
          <a:p>
            <a:pPr lvl="0"/>
            <a:r>
              <a:rPr lang="en-GB" sz="2400" dirty="0" smtClean="0">
                <a:latin typeface="SassoonPrimaryInfant Regular"/>
                <a:cs typeface="SassoonPrimaryInfant Regular"/>
              </a:rPr>
              <a:t>9 Susan’s  </a:t>
            </a:r>
            <a:r>
              <a:rPr lang="en-GB" sz="2400" dirty="0">
                <a:latin typeface="SassoonPrimaryInfant Regular"/>
                <a:cs typeface="SassoonPrimaryInfant Regular"/>
              </a:rPr>
              <a:t>.............................  has really increased in the last </a:t>
            </a:r>
            <a:endParaRPr lang="en-GB" sz="2400" dirty="0" smtClean="0">
              <a:latin typeface="SassoonPrimaryInfant Regular"/>
              <a:cs typeface="SassoonPrimaryInfant Regular"/>
            </a:endParaRPr>
          </a:p>
          <a:p>
            <a:pPr lvl="0"/>
            <a:r>
              <a:rPr lang="en-GB" sz="2400" dirty="0" smtClean="0">
                <a:latin typeface="SassoonPrimaryInfant Regular"/>
                <a:cs typeface="SassoonPrimaryInfant Regular"/>
              </a:rPr>
              <a:t>six </a:t>
            </a:r>
            <a:r>
              <a:rPr lang="en-GB" sz="2400" dirty="0">
                <a:latin typeface="SassoonPrimaryInfant Regular"/>
                <a:cs typeface="SassoonPrimaryInfant Regular"/>
              </a:rPr>
              <a:t>months.</a:t>
            </a:r>
          </a:p>
          <a:p>
            <a:endParaRPr lang="en-US" dirty="0"/>
          </a:p>
        </p:txBody>
      </p:sp>
    </p:spTree>
    <p:extLst>
      <p:ext uri="{BB962C8B-B14F-4D97-AF65-F5344CB8AC3E}">
        <p14:creationId xmlns:p14="http://schemas.microsoft.com/office/powerpoint/2010/main" val="465640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3686</TotalTime>
  <Words>4735</Words>
  <Application>Microsoft Office PowerPoint</Application>
  <PresentationFormat>On-screen Show (4:3)</PresentationFormat>
  <Paragraphs>707</Paragraphs>
  <Slides>68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SassoonPrimaryInfant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Pick the correct word or words from the options for each sentence below:</vt:lpstr>
      <vt:lpstr>Which of the words below need a capital letter?</vt:lpstr>
      <vt:lpstr>Use the correct gremlin verb in each sentence below:</vt:lpstr>
      <vt:lpstr>For each piece of text below, pick which box should have the ? or !</vt:lpstr>
      <vt:lpstr>For each sentence below, state whether they are a question, command or statement.</vt:lpstr>
      <vt:lpstr>Look at the underlined words.  Which are nouns and which are adjectives?  Make two lists on your whiteboards.</vt:lpstr>
      <vt:lpstr>Which of these sentences use the correct plural?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dc:creator>
  <cp:lastModifiedBy>Emer O'Carroll</cp:lastModifiedBy>
  <cp:revision>71</cp:revision>
  <dcterms:created xsi:type="dcterms:W3CDTF">2013-02-23T17:43:07Z</dcterms:created>
  <dcterms:modified xsi:type="dcterms:W3CDTF">2020-03-24T10:55:23Z</dcterms:modified>
</cp:coreProperties>
</file>